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990" r:id="rId2"/>
  </p:sldMasterIdLst>
  <p:notesMasterIdLst>
    <p:notesMasterId r:id="rId32"/>
  </p:notesMasterIdLst>
  <p:sldIdLst>
    <p:sldId id="429" r:id="rId3"/>
    <p:sldId id="430"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Lst>
  <p:sldSz cx="9144000" cy="6858000" type="screen4x3"/>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a:srgbClr val="002F67"/>
    <a:srgbClr val="548235"/>
    <a:srgbClr val="44546A"/>
    <a:srgbClr val="003C8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82707" autoAdjust="0"/>
  </p:normalViewPr>
  <p:slideViewPr>
    <p:cSldViewPr snapToGrid="0">
      <p:cViewPr varScale="1">
        <p:scale>
          <a:sx n="88" d="100"/>
          <a:sy n="88" d="100"/>
        </p:scale>
        <p:origin x="864"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EEC87-BC72-8344-9C6E-AC6B2BBE5459}" type="datetimeFigureOut">
              <a:rPr lang="en-US" smtClean="0"/>
              <a:pPr/>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B567-F5A3-C14D-993B-5E3E35701741}" type="slidenum">
              <a:rPr lang="en-US" smtClean="0"/>
              <a:pPr/>
              <a:t>‹#›</a:t>
            </a:fld>
            <a:endParaRPr lang="en-US"/>
          </a:p>
        </p:txBody>
      </p:sp>
    </p:spTree>
    <p:extLst>
      <p:ext uri="{BB962C8B-B14F-4D97-AF65-F5344CB8AC3E}">
        <p14:creationId xmlns:p14="http://schemas.microsoft.com/office/powerpoint/2010/main" val="153095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All matter in the universe is composed of elements. To date, over 100 elements have been found in our universe. To break down the elements, we must look at the atom, which is the smallest particle of an element that can exist alone or in combination with others.</a:t>
            </a:r>
          </a:p>
          <a:p>
            <a:endParaRPr lang="en-US" dirty="0"/>
          </a:p>
          <a:p>
            <a:r>
              <a:rPr lang="en-US" dirty="0"/>
              <a:t>The center of an atom is the core or nucleus. The nucleus is composed of protons, which are positively charged particles, and neutrons, which are neither positively nor negatively charged. Atoms of the same element always have the same number of protons (called the atomic number), but the number of neutrons can vary with different atoms of the element. Atoms than contain a different number of protons and neutrons are called isotopes of the element.</a:t>
            </a:r>
          </a:p>
          <a:p>
            <a:endParaRPr lang="en-US" dirty="0"/>
          </a:p>
          <a:p>
            <a:r>
              <a:rPr lang="en-US" dirty="0"/>
              <a:t>The other part of the atom is composed of electrons, negatively charged, which orbit the nucleus, very much like our moon orbits the earth.</a:t>
            </a:r>
          </a:p>
          <a:p>
            <a:endParaRPr lang="en-US" dirty="0"/>
          </a:p>
          <a:p>
            <a:r>
              <a:rPr lang="en-US" dirty="0"/>
              <a:t>Usually atoms have an equal number of protons and electrons. When this is true, the atom is considered electrically neutral. Under certain conditions, however, either gaining or losing an electron can unbalance an atom. When this occurs an atom can become either negatively or positively charged.</a:t>
            </a:r>
          </a:p>
          <a:p>
            <a:endParaRPr lang="en-US" dirty="0"/>
          </a:p>
          <a:p>
            <a:r>
              <a:rPr lang="en-US" dirty="0"/>
              <a:t>Metal's atomic structure has electrons that can easily be "knocked out of their orbits" around the nucleus. These free electrons and the materials (metals) are called conductors. When an atom loses its electrons, it becomes unbalanced and contains a positive charge. When this occurs the atom can easily attract and acquire additional electrons; this makes the atom negatively charged.</a:t>
            </a:r>
          </a:p>
          <a:p>
            <a:endParaRPr lang="en-US" dirty="0"/>
          </a:p>
          <a:p>
            <a:r>
              <a:rPr lang="en-US" dirty="0"/>
              <a:t>When this alternating state of positively then negatively charged particles exists, electrons can flow between the two opposing atoms. This flow of electrons is electrical energy or electricity.</a:t>
            </a:r>
          </a:p>
        </p:txBody>
      </p:sp>
      <p:sp>
        <p:nvSpPr>
          <p:cNvPr id="4" name="Slide Number Placeholder 3"/>
          <p:cNvSpPr>
            <a:spLocks noGrp="1"/>
          </p:cNvSpPr>
          <p:nvPr>
            <p:ph type="sldNum" sz="quarter" idx="10"/>
          </p:nvPr>
        </p:nvSpPr>
        <p:spPr/>
        <p:txBody>
          <a:bodyPr/>
          <a:lstStyle/>
          <a:p>
            <a:fld id="{85BAB567-F5A3-C14D-993B-5E3E3570174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Ohm's Law shows the mathematical relationship between </a:t>
            </a:r>
            <a:r>
              <a:rPr lang="en-US" sz="1200" b="1" i="0" u="none" strike="noStrike" kern="1200" baseline="0" dirty="0">
                <a:solidFill>
                  <a:schemeClr val="tx1"/>
                </a:solidFill>
                <a:latin typeface="+mn-lt"/>
                <a:ea typeface="+mn-ea"/>
                <a:cs typeface="+mn-cs"/>
              </a:rPr>
              <a:t>voltage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current</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resistance</a:t>
            </a:r>
            <a:r>
              <a:rPr lang="en-US" sz="1200" b="0" i="0" u="none" strike="noStrike" kern="1200" baseline="0" dirty="0">
                <a:solidFill>
                  <a:schemeClr val="tx1"/>
                </a:solidFill>
                <a:latin typeface="+mn-lt"/>
                <a:ea typeface="+mn-ea"/>
                <a:cs typeface="+mn-cs"/>
              </a:rPr>
              <a:t>. In order for you, the technician, to use a current measurement to help in determining the "health" of an electrical component (in the previous section), you must have a formula for determining how much current can be measured in a circuit when a voltage is applied to a known resistance. Ohm's Law does this for you.</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key to using Ohm's Law is knowing any two of the three elements. When voltage and resistance are known, current can be found. Likewise, when current and resistance(s) are known, voltage can be determined for a circuit or voltage drop across a component in a circuit.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Ohm’s law is expressed with the following formula:</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I = E / R</a:t>
            </a:r>
          </a:p>
          <a:p>
            <a:r>
              <a:rPr lang="en-US" sz="1200" b="0" i="0" u="none" strike="noStrike" kern="1200" baseline="0" dirty="0">
                <a:solidFill>
                  <a:schemeClr val="tx1"/>
                </a:solidFill>
                <a:latin typeface="+mn-lt"/>
                <a:ea typeface="+mn-ea"/>
                <a:cs typeface="+mn-cs"/>
              </a:rPr>
              <a:t>(current = voltage / resistance)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12</a:t>
            </a:fld>
            <a:endParaRPr lang="en-US"/>
          </a:p>
        </p:txBody>
      </p:sp>
    </p:spTree>
    <p:extLst>
      <p:ext uri="{BB962C8B-B14F-4D97-AF65-F5344CB8AC3E}">
        <p14:creationId xmlns:p14="http://schemas.microsoft.com/office/powerpoint/2010/main" val="174179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a:solidFill>
                  <a:schemeClr val="tx1"/>
                </a:solidFill>
                <a:latin typeface="+mn-lt"/>
                <a:ea typeface="+mn-ea"/>
                <a:cs typeface="+mn-cs"/>
              </a:rPr>
              <a:t>Electric power is the rate at which electron flow does work. Electric power (watts) can be calculated by using the Watt’s Law formula. This formula, </a:t>
            </a:r>
            <a:r>
              <a:rPr lang="en-US" sz="1200" b="1" i="1" u="none" strike="noStrike" kern="1200" baseline="0" dirty="0">
                <a:solidFill>
                  <a:schemeClr val="tx1"/>
                </a:solidFill>
                <a:latin typeface="+mn-lt"/>
                <a:ea typeface="+mn-ea"/>
                <a:cs typeface="+mn-cs"/>
              </a:rPr>
              <a:t>P = I x E</a:t>
            </a:r>
            <a:r>
              <a:rPr lang="en-US" sz="1200" b="0" i="0" u="none" strike="noStrike" kern="1200" baseline="0" dirty="0">
                <a:solidFill>
                  <a:schemeClr val="tx1"/>
                </a:solidFill>
                <a:latin typeface="+mn-lt"/>
                <a:ea typeface="+mn-ea"/>
                <a:cs typeface="+mn-cs"/>
              </a:rPr>
              <a:t>, allows the technician to determine wattage or electric power by measuring current in the circuit and applied line voltage. Taking the formula, you multiply current times voltage, and electric power or wattage is determined.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HVAC, resistive heaters and motors consume power. To measure their power, we must use conversions. One horsepower is equal to 746 watts. One watt is equal to 3.413 BTUH (BTUs per Hour).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convert watts to BTUs, we must use Watt’s Law and the conversion. Here’s an example: Two heating elements each receive 240 VAC. The total current measured on both elements is 41.5 amperes. Using PIE we calculate watts.</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it-IT" sz="1200" b="0" i="0" u="none" strike="noStrike" kern="1200" baseline="0" dirty="0">
                <a:solidFill>
                  <a:schemeClr val="tx1"/>
                </a:solidFill>
                <a:latin typeface="+mn-lt"/>
                <a:ea typeface="+mn-ea"/>
                <a:cs typeface="+mn-cs"/>
              </a:rPr>
              <a:t>P = I x E</a:t>
            </a:r>
          </a:p>
          <a:p>
            <a:pPr marL="228600" indent="-228600">
              <a:buFont typeface="+mj-lt"/>
              <a:buAutoNum type="arabicPeriod"/>
            </a:pPr>
            <a:r>
              <a:rPr lang="en-US" sz="1200" b="0" i="0" u="none" strike="noStrike" kern="1200" baseline="0" dirty="0">
                <a:solidFill>
                  <a:schemeClr val="tx1"/>
                </a:solidFill>
                <a:latin typeface="+mn-lt"/>
                <a:ea typeface="+mn-ea"/>
                <a:cs typeface="+mn-cs"/>
              </a:rPr>
              <a:t>P = 41.5 x 240</a:t>
            </a:r>
          </a:p>
          <a:p>
            <a:pPr marL="228600" indent="-228600">
              <a:buFont typeface="+mj-lt"/>
              <a:buAutoNum type="arabicPeriod"/>
            </a:pPr>
            <a:r>
              <a:rPr lang="en-US" sz="1200" b="0" i="0" u="none" strike="noStrike" kern="1200" baseline="0" dirty="0">
                <a:solidFill>
                  <a:schemeClr val="tx1"/>
                </a:solidFill>
                <a:latin typeface="+mn-lt"/>
                <a:ea typeface="+mn-ea"/>
                <a:cs typeface="+mn-cs"/>
              </a:rPr>
              <a:t>P = 9960</a:t>
            </a:r>
          </a:p>
          <a:p>
            <a:pPr marL="228600" indent="-228600">
              <a:buFont typeface="+mj-lt"/>
              <a:buAutoNum type="arabicPeriod"/>
            </a:pPr>
            <a:r>
              <a:rPr lang="en-US" sz="1200" b="0" i="0" u="none" strike="noStrike" kern="1200" baseline="0" dirty="0">
                <a:solidFill>
                  <a:schemeClr val="tx1"/>
                </a:solidFill>
                <a:latin typeface="+mn-lt"/>
                <a:ea typeface="+mn-ea"/>
                <a:cs typeface="+mn-cs"/>
              </a:rPr>
              <a:t>BTUs = P x 3.413</a:t>
            </a:r>
          </a:p>
          <a:p>
            <a:pPr marL="228600" indent="-228600">
              <a:buFont typeface="+mj-lt"/>
              <a:buAutoNum type="arabicPeriod"/>
            </a:pPr>
            <a:r>
              <a:rPr lang="en-US" sz="1200" b="0" i="0" u="none" strike="noStrike" kern="1200" baseline="0" dirty="0">
                <a:solidFill>
                  <a:schemeClr val="tx1"/>
                </a:solidFill>
                <a:latin typeface="+mn-lt"/>
                <a:ea typeface="+mn-ea"/>
                <a:cs typeface="+mn-cs"/>
              </a:rPr>
              <a:t>BTUs = 9960 x 3.413</a:t>
            </a:r>
          </a:p>
          <a:p>
            <a:pPr marL="228600" indent="-228600">
              <a:buFont typeface="+mj-lt"/>
              <a:buAutoNum type="arabicPeriod"/>
            </a:pPr>
            <a:r>
              <a:rPr lang="en-US" sz="1200" b="0" i="0" u="none" strike="noStrike" kern="1200" baseline="0" dirty="0">
                <a:solidFill>
                  <a:schemeClr val="tx1"/>
                </a:solidFill>
                <a:latin typeface="+mn-lt"/>
                <a:ea typeface="+mn-ea"/>
                <a:cs typeface="+mn-cs"/>
              </a:rPr>
              <a:t>BTUs = 33993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additional formulas in Ohm's Law use reciprocals to calculate electric power. Watts (P) can be found by squaring the measured voltage and dividing it by the measured resistance. The other method allows you to square the measured current and multiply it by the measured resistance. These two formulas are shown below.</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P = E2/ R</a:t>
            </a:r>
          </a:p>
          <a:p>
            <a:pPr marL="171450" indent="-171450">
              <a:buFont typeface="Arial" panose="020B0604020202020204" pitchFamily="34" charset="0"/>
              <a:buChar char="•"/>
            </a:pPr>
            <a:r>
              <a:rPr lang="en-US" sz="1200" b="1" i="1" u="none" strike="noStrike" kern="1200" baseline="0" dirty="0">
                <a:solidFill>
                  <a:schemeClr val="tx1"/>
                </a:solidFill>
                <a:latin typeface="+mn-lt"/>
                <a:ea typeface="+mn-ea"/>
                <a:cs typeface="+mn-cs"/>
              </a:rPr>
              <a:t>P = I2x R</a:t>
            </a:r>
          </a:p>
          <a:p>
            <a:pPr marL="0" indent="0">
              <a:buFont typeface="Arial" panose="020B0604020202020204" pitchFamily="34" charset="0"/>
              <a:buNone/>
            </a:pPr>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following examples will show you how to use the PIE formula and the two reciprocal power calculating formulas.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1</a:t>
            </a:r>
          </a:p>
          <a:p>
            <a:r>
              <a:rPr lang="en-US" sz="1200" b="1" i="0" u="none" strike="noStrike" kern="1200" baseline="0" dirty="0">
                <a:solidFill>
                  <a:schemeClr val="tx1"/>
                </a:solidFill>
                <a:latin typeface="+mn-lt"/>
                <a:ea typeface="+mn-ea"/>
                <a:cs typeface="+mn-cs"/>
              </a:rPr>
              <a:t>How many amperes of current will be measured on a 5000-watt element with 240 VAC applied?</a:t>
            </a:r>
          </a:p>
          <a:p>
            <a:r>
              <a:rPr lang="en-US" sz="1200" b="0" i="0" u="none" strike="noStrike" kern="1200" baseline="0" dirty="0">
                <a:solidFill>
                  <a:schemeClr val="tx1"/>
                </a:solidFill>
                <a:latin typeface="+mn-lt"/>
                <a:ea typeface="+mn-ea"/>
                <a:cs typeface="+mn-cs"/>
              </a:rPr>
              <a:t>1) When solving for current, you choose: </a:t>
            </a:r>
            <a:r>
              <a:rPr lang="en-US" sz="1200" b="1" i="1" u="none" strike="noStrike" kern="1200" baseline="0" dirty="0">
                <a:solidFill>
                  <a:schemeClr val="tx1"/>
                </a:solidFill>
                <a:latin typeface="+mn-lt"/>
                <a:ea typeface="+mn-ea"/>
                <a:cs typeface="+mn-cs"/>
              </a:rPr>
              <a:t>I = P / E</a:t>
            </a:r>
          </a:p>
          <a:p>
            <a:r>
              <a:rPr lang="en-US" sz="1200" b="0" i="0" u="none" strike="noStrike" kern="1200" baseline="0" dirty="0">
                <a:solidFill>
                  <a:schemeClr val="tx1"/>
                </a:solidFill>
                <a:latin typeface="+mn-lt"/>
                <a:ea typeface="+mn-ea"/>
                <a:cs typeface="+mn-cs"/>
              </a:rPr>
              <a:t>2) Take the 5000 watts and divide it by 240 volts: </a:t>
            </a:r>
            <a:r>
              <a:rPr lang="en-US" sz="1200" b="1" i="0" u="none" strike="noStrike" kern="1200" baseline="0" dirty="0">
                <a:solidFill>
                  <a:schemeClr val="tx1"/>
                </a:solidFill>
                <a:latin typeface="+mn-lt"/>
                <a:ea typeface="+mn-ea"/>
                <a:cs typeface="+mn-cs"/>
              </a:rPr>
              <a:t>5000 / 240</a:t>
            </a:r>
          </a:p>
          <a:p>
            <a:r>
              <a:rPr lang="en-US" sz="1200" b="0" i="0" u="none" strike="noStrike" kern="1200" baseline="0" dirty="0">
                <a:solidFill>
                  <a:schemeClr val="tx1"/>
                </a:solidFill>
                <a:latin typeface="+mn-lt"/>
                <a:ea typeface="+mn-ea"/>
                <a:cs typeface="+mn-cs"/>
              </a:rPr>
              <a:t>3) The answer is: </a:t>
            </a:r>
            <a:r>
              <a:rPr lang="en-US" sz="1200" b="1" i="1" u="none" strike="noStrike" kern="1200" baseline="0" dirty="0">
                <a:solidFill>
                  <a:schemeClr val="tx1"/>
                </a:solidFill>
                <a:latin typeface="+mn-lt"/>
                <a:ea typeface="+mn-ea"/>
                <a:cs typeface="+mn-cs"/>
              </a:rPr>
              <a:t>I = </a:t>
            </a:r>
            <a:r>
              <a:rPr lang="en-US" sz="1200" b="1" i="0" u="none" strike="noStrike" kern="1200" baseline="0" dirty="0">
                <a:solidFill>
                  <a:schemeClr val="tx1"/>
                </a:solidFill>
                <a:latin typeface="+mn-lt"/>
                <a:ea typeface="+mn-ea"/>
                <a:cs typeface="+mn-cs"/>
              </a:rPr>
              <a:t>20.83 amperes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2</a:t>
            </a:r>
          </a:p>
          <a:p>
            <a:r>
              <a:rPr lang="en-US" sz="1200" b="1" i="0" u="none" strike="noStrike" kern="1200" baseline="0" dirty="0">
                <a:solidFill>
                  <a:schemeClr val="tx1"/>
                </a:solidFill>
                <a:latin typeface="+mn-lt"/>
                <a:ea typeface="+mn-ea"/>
                <a:cs typeface="+mn-cs"/>
              </a:rPr>
              <a:t>How many volts are applied to a circuit with a rated 7500-watt element and measured current of</a:t>
            </a:r>
          </a:p>
          <a:p>
            <a:r>
              <a:rPr lang="en-US" sz="1200" b="1" i="0" u="none" strike="noStrike" kern="1200" baseline="0" dirty="0">
                <a:solidFill>
                  <a:schemeClr val="tx1"/>
                </a:solidFill>
                <a:latin typeface="+mn-lt"/>
                <a:ea typeface="+mn-ea"/>
                <a:cs typeface="+mn-cs"/>
              </a:rPr>
              <a:t>31.5 amperes?</a:t>
            </a:r>
          </a:p>
          <a:p>
            <a:r>
              <a:rPr lang="en-US" sz="1200" b="0" i="0" u="none" strike="noStrike" kern="1200" baseline="0" dirty="0">
                <a:solidFill>
                  <a:schemeClr val="tx1"/>
                </a:solidFill>
                <a:latin typeface="+mn-lt"/>
                <a:ea typeface="+mn-ea"/>
                <a:cs typeface="+mn-cs"/>
              </a:rPr>
              <a:t>1) When solving for E (Volts) choose: </a:t>
            </a:r>
            <a:r>
              <a:rPr lang="en-US" sz="1200" b="1" i="1" u="none" strike="noStrike" kern="1200" baseline="0" dirty="0">
                <a:solidFill>
                  <a:schemeClr val="tx1"/>
                </a:solidFill>
                <a:latin typeface="+mn-lt"/>
                <a:ea typeface="+mn-ea"/>
                <a:cs typeface="+mn-cs"/>
              </a:rPr>
              <a:t>E = P / I</a:t>
            </a:r>
          </a:p>
          <a:p>
            <a:r>
              <a:rPr lang="en-US" sz="1200" b="0" i="0" u="none" strike="noStrike" kern="1200" baseline="0" dirty="0">
                <a:solidFill>
                  <a:schemeClr val="tx1"/>
                </a:solidFill>
                <a:latin typeface="+mn-lt"/>
                <a:ea typeface="+mn-ea"/>
                <a:cs typeface="+mn-cs"/>
              </a:rPr>
              <a:t>2) Take the rated 7500 watts and divide it by the amperes: </a:t>
            </a:r>
            <a:r>
              <a:rPr lang="en-US" sz="1200" b="1" i="0" u="none" strike="noStrike" kern="1200" baseline="0" dirty="0">
                <a:solidFill>
                  <a:schemeClr val="tx1"/>
                </a:solidFill>
                <a:latin typeface="+mn-lt"/>
                <a:ea typeface="+mn-ea"/>
                <a:cs typeface="+mn-cs"/>
              </a:rPr>
              <a:t>7500 / 31.5</a:t>
            </a:r>
          </a:p>
          <a:p>
            <a:r>
              <a:rPr lang="en-US" sz="1200" b="0" i="0" u="none" strike="noStrike" kern="1200" baseline="0" dirty="0">
                <a:solidFill>
                  <a:schemeClr val="tx1"/>
                </a:solidFill>
                <a:latin typeface="+mn-lt"/>
                <a:ea typeface="+mn-ea"/>
                <a:cs typeface="+mn-cs"/>
              </a:rPr>
              <a:t>3) The answer is: </a:t>
            </a:r>
            <a:r>
              <a:rPr lang="en-US" sz="1200" b="1" i="1" u="none" strike="noStrike" kern="1200" baseline="0" dirty="0">
                <a:solidFill>
                  <a:schemeClr val="tx1"/>
                </a:solidFill>
                <a:latin typeface="+mn-lt"/>
                <a:ea typeface="+mn-ea"/>
                <a:cs typeface="+mn-cs"/>
              </a:rPr>
              <a:t>E = </a:t>
            </a:r>
            <a:r>
              <a:rPr lang="en-US" sz="1200" b="1" i="0" u="none" strike="noStrike" kern="1200" baseline="0" dirty="0">
                <a:solidFill>
                  <a:schemeClr val="tx1"/>
                </a:solidFill>
                <a:latin typeface="+mn-lt"/>
                <a:ea typeface="+mn-ea"/>
                <a:cs typeface="+mn-cs"/>
              </a:rPr>
              <a:t>240 volts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3</a:t>
            </a:r>
          </a:p>
          <a:p>
            <a:r>
              <a:rPr lang="en-US" sz="1200" b="0" i="0" u="none" strike="noStrike" kern="1200" baseline="0" dirty="0">
                <a:solidFill>
                  <a:schemeClr val="tx1"/>
                </a:solidFill>
                <a:latin typeface="+mn-lt"/>
                <a:ea typeface="+mn-ea"/>
                <a:cs typeface="+mn-cs"/>
              </a:rPr>
              <a:t>1) When solving for P (Watts) and only voltage and resistance are known, choose the formula:</a:t>
            </a:r>
          </a:p>
          <a:p>
            <a:r>
              <a:rPr lang="en-US" sz="1200" b="1" i="1" u="none" strike="noStrike" kern="1200" baseline="0" dirty="0">
                <a:solidFill>
                  <a:schemeClr val="tx1"/>
                </a:solidFill>
                <a:latin typeface="+mn-lt"/>
                <a:ea typeface="+mn-ea"/>
                <a:cs typeface="+mn-cs"/>
              </a:rPr>
              <a:t>P = E2 / R</a:t>
            </a:r>
          </a:p>
          <a:p>
            <a:r>
              <a:rPr lang="en-US" sz="1200" b="0" i="0" u="none" strike="noStrike" kern="1200" baseline="0" dirty="0">
                <a:solidFill>
                  <a:schemeClr val="tx1"/>
                </a:solidFill>
                <a:latin typeface="+mn-lt"/>
                <a:ea typeface="+mn-ea"/>
                <a:cs typeface="+mn-cs"/>
              </a:rPr>
              <a:t>2) Take the rated voltage of 240 and square it: </a:t>
            </a:r>
            <a:r>
              <a:rPr lang="en-US" sz="1200" b="1" i="0" u="none" strike="noStrike" kern="1200" baseline="0" dirty="0">
                <a:solidFill>
                  <a:schemeClr val="tx1"/>
                </a:solidFill>
                <a:latin typeface="+mn-lt"/>
                <a:ea typeface="+mn-ea"/>
                <a:cs typeface="+mn-cs"/>
              </a:rPr>
              <a:t>240 x 240 = 57,600</a:t>
            </a:r>
          </a:p>
          <a:p>
            <a:r>
              <a:rPr lang="en-US" sz="1200" b="0" i="0" u="none" strike="noStrike" kern="1200" baseline="0" dirty="0">
                <a:solidFill>
                  <a:schemeClr val="tx1"/>
                </a:solidFill>
                <a:latin typeface="+mn-lt"/>
                <a:ea typeface="+mn-ea"/>
                <a:cs typeface="+mn-cs"/>
              </a:rPr>
              <a:t>3) Divided the product of 2402 by the resistance of 11.5 ohms: </a:t>
            </a:r>
            <a:r>
              <a:rPr lang="en-US" sz="1200" b="1" i="0" u="none" strike="noStrike" kern="1200" baseline="0" dirty="0">
                <a:solidFill>
                  <a:schemeClr val="tx1"/>
                </a:solidFill>
                <a:latin typeface="+mn-lt"/>
                <a:ea typeface="+mn-ea"/>
                <a:cs typeface="+mn-cs"/>
              </a:rPr>
              <a:t>57,600 / 11.5 = 5008</a:t>
            </a:r>
          </a:p>
          <a:p>
            <a:r>
              <a:rPr lang="en-US" sz="1200" b="0" i="0" u="none" strike="noStrike" kern="1200" baseline="0" dirty="0">
                <a:solidFill>
                  <a:schemeClr val="tx1"/>
                </a:solidFill>
                <a:latin typeface="+mn-lt"/>
                <a:ea typeface="+mn-ea"/>
                <a:cs typeface="+mn-cs"/>
              </a:rPr>
              <a:t>4) The answer is: </a:t>
            </a:r>
            <a:r>
              <a:rPr lang="en-US" sz="1200" b="1" i="1" u="none" strike="noStrike" kern="1200" baseline="0" dirty="0">
                <a:solidFill>
                  <a:schemeClr val="tx1"/>
                </a:solidFill>
                <a:latin typeface="+mn-lt"/>
                <a:ea typeface="+mn-ea"/>
                <a:cs typeface="+mn-cs"/>
              </a:rPr>
              <a:t>P </a:t>
            </a:r>
            <a:r>
              <a:rPr lang="en-US" sz="1200" b="1" i="0" u="none" strike="noStrike" kern="1200" baseline="0" dirty="0">
                <a:solidFill>
                  <a:schemeClr val="tx1"/>
                </a:solidFill>
                <a:latin typeface="+mn-lt"/>
                <a:ea typeface="+mn-ea"/>
                <a:cs typeface="+mn-cs"/>
              </a:rPr>
              <a:t>= 5008 watts of power</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4</a:t>
            </a:r>
          </a:p>
          <a:p>
            <a:r>
              <a:rPr lang="en-US" sz="1200" b="1" i="0" u="none" strike="noStrike" kern="1200" baseline="0" dirty="0">
                <a:solidFill>
                  <a:schemeClr val="tx1"/>
                </a:solidFill>
                <a:latin typeface="+mn-lt"/>
                <a:ea typeface="+mn-ea"/>
                <a:cs typeface="+mn-cs"/>
              </a:rPr>
              <a:t>How many watts of power are produced when measured current is 25 amperes and measured</a:t>
            </a:r>
          </a:p>
          <a:p>
            <a:r>
              <a:rPr lang="en-US" sz="1200" b="1" i="0" u="none" strike="noStrike" kern="1200" baseline="0" dirty="0">
                <a:solidFill>
                  <a:schemeClr val="tx1"/>
                </a:solidFill>
                <a:latin typeface="+mn-lt"/>
                <a:ea typeface="+mn-ea"/>
                <a:cs typeface="+mn-cs"/>
              </a:rPr>
              <a:t>resistance is 9.6 ohms?</a:t>
            </a:r>
          </a:p>
          <a:p>
            <a:r>
              <a:rPr lang="en-US" sz="1200" b="0" i="0" u="none" strike="noStrike" kern="1200" baseline="0" dirty="0">
                <a:solidFill>
                  <a:schemeClr val="tx1"/>
                </a:solidFill>
                <a:latin typeface="+mn-lt"/>
                <a:ea typeface="+mn-ea"/>
                <a:cs typeface="+mn-cs"/>
              </a:rPr>
              <a:t>1) When solving for P and current and resistance are known, choose the formula: </a:t>
            </a:r>
            <a:r>
              <a:rPr lang="en-US" sz="1200" b="1" i="1" u="none" strike="noStrike" kern="1200" baseline="0" dirty="0">
                <a:solidFill>
                  <a:schemeClr val="tx1"/>
                </a:solidFill>
                <a:latin typeface="+mn-lt"/>
                <a:ea typeface="+mn-ea"/>
                <a:cs typeface="+mn-cs"/>
              </a:rPr>
              <a:t>P = I2 x R</a:t>
            </a:r>
          </a:p>
          <a:p>
            <a:r>
              <a:rPr lang="en-US" sz="1200" b="0" i="0" u="none" strike="noStrike" kern="1200" baseline="0" dirty="0">
                <a:solidFill>
                  <a:schemeClr val="tx1"/>
                </a:solidFill>
                <a:latin typeface="+mn-lt"/>
                <a:ea typeface="+mn-ea"/>
                <a:cs typeface="+mn-cs"/>
              </a:rPr>
              <a:t>2) Square the current: </a:t>
            </a:r>
            <a:r>
              <a:rPr lang="en-US" sz="1200" b="1" i="1" u="none" strike="noStrike" kern="1200" baseline="0" dirty="0">
                <a:solidFill>
                  <a:schemeClr val="tx1"/>
                </a:solidFill>
                <a:latin typeface="+mn-lt"/>
                <a:ea typeface="+mn-ea"/>
                <a:cs typeface="+mn-cs"/>
              </a:rPr>
              <a:t>I2 </a:t>
            </a:r>
            <a:r>
              <a:rPr lang="en-US" sz="1200" b="1" i="0" u="none" strike="noStrike" kern="1200" baseline="0" dirty="0">
                <a:solidFill>
                  <a:schemeClr val="tx1"/>
                </a:solidFill>
                <a:latin typeface="+mn-lt"/>
                <a:ea typeface="+mn-ea"/>
                <a:cs typeface="+mn-cs"/>
              </a:rPr>
              <a:t>= 25 x 25 = 625</a:t>
            </a:r>
          </a:p>
          <a:p>
            <a:r>
              <a:rPr lang="en-US" sz="1200" b="0" i="0" u="none" strike="noStrike" kern="1200" baseline="0" dirty="0">
                <a:solidFill>
                  <a:schemeClr val="tx1"/>
                </a:solidFill>
                <a:latin typeface="+mn-lt"/>
                <a:ea typeface="+mn-ea"/>
                <a:cs typeface="+mn-cs"/>
              </a:rPr>
              <a:t>3) Multiple the product of </a:t>
            </a:r>
            <a:r>
              <a:rPr lang="en-US" sz="1200" b="1" i="1" u="none" strike="noStrike" kern="1200" baseline="0" dirty="0">
                <a:solidFill>
                  <a:schemeClr val="tx1"/>
                </a:solidFill>
                <a:latin typeface="+mn-lt"/>
                <a:ea typeface="+mn-ea"/>
                <a:cs typeface="+mn-cs"/>
              </a:rPr>
              <a:t>I2 </a:t>
            </a:r>
            <a:r>
              <a:rPr lang="en-US" sz="1200" b="0" i="0" u="none" strike="noStrike" kern="1200" baseline="0" dirty="0">
                <a:solidFill>
                  <a:schemeClr val="tx1"/>
                </a:solidFill>
                <a:latin typeface="+mn-lt"/>
                <a:ea typeface="+mn-ea"/>
                <a:cs typeface="+mn-cs"/>
              </a:rPr>
              <a:t>by the resistance = </a:t>
            </a:r>
            <a:r>
              <a:rPr lang="en-US" sz="1200" b="1" i="0" u="none" strike="noStrike" kern="1200" baseline="0" dirty="0">
                <a:solidFill>
                  <a:schemeClr val="tx1"/>
                </a:solidFill>
                <a:latin typeface="+mn-lt"/>
                <a:ea typeface="+mn-ea"/>
                <a:cs typeface="+mn-cs"/>
              </a:rPr>
              <a:t>625 x 9.6 = 6000</a:t>
            </a:r>
          </a:p>
          <a:p>
            <a:r>
              <a:rPr lang="en-US" sz="1200" b="0" i="0" u="none" strike="noStrike" kern="1200" baseline="0" dirty="0">
                <a:solidFill>
                  <a:schemeClr val="tx1"/>
                </a:solidFill>
                <a:latin typeface="+mn-lt"/>
                <a:ea typeface="+mn-ea"/>
                <a:cs typeface="+mn-cs"/>
              </a:rPr>
              <a:t>4) The answer is: </a:t>
            </a:r>
            <a:r>
              <a:rPr lang="en-US" sz="1200" b="1" i="1" u="none" strike="noStrike" kern="1200" baseline="0" dirty="0">
                <a:solidFill>
                  <a:schemeClr val="tx1"/>
                </a:solidFill>
                <a:latin typeface="+mn-lt"/>
                <a:ea typeface="+mn-ea"/>
                <a:cs typeface="+mn-cs"/>
              </a:rPr>
              <a:t>P </a:t>
            </a:r>
            <a:r>
              <a:rPr lang="en-US" sz="1200" b="1" i="0" u="none" strike="noStrike" kern="1200" baseline="0" dirty="0">
                <a:solidFill>
                  <a:schemeClr val="tx1"/>
                </a:solidFill>
                <a:latin typeface="+mn-lt"/>
                <a:ea typeface="+mn-ea"/>
                <a:cs typeface="+mn-cs"/>
              </a:rPr>
              <a:t>= 6000 watts of power</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13</a:t>
            </a:fld>
            <a:endParaRPr lang="en-US"/>
          </a:p>
        </p:txBody>
      </p:sp>
    </p:spTree>
    <p:extLst>
      <p:ext uri="{BB962C8B-B14F-4D97-AF65-F5344CB8AC3E}">
        <p14:creationId xmlns:p14="http://schemas.microsoft.com/office/powerpoint/2010/main" val="217572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mn-lt"/>
                <a:ea typeface="+mn-ea"/>
                <a:cs typeface="+mn-cs"/>
              </a:rPr>
              <a:t>The knowledge of electrical circuitry in all heating and cooling systems is critically important to the technicians who install and service comfort equipment. Air handlers, condensers, heat pumps, and gas heating units all contain various types of circuits, each designed to do a specific job. The two most important kinds of circuits found in comfort equipment are the series circuit and the parallel circuit.</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Series circuits </a:t>
            </a:r>
            <a:r>
              <a:rPr lang="en-US" sz="1200" b="0" i="0" u="none" strike="noStrike" kern="1200" baseline="0" dirty="0">
                <a:solidFill>
                  <a:schemeClr val="tx1"/>
                </a:solidFill>
                <a:latin typeface="+mn-lt"/>
                <a:ea typeface="+mn-ea"/>
                <a:cs typeface="+mn-cs"/>
              </a:rPr>
              <a:t>are electrical circuits with only one path for current to flow. They are often used for devices that are either control or safety oriented. An example would be a safety switch that opens when heat exceeds its rating, turning off the component(s) that generate the heat.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Parallel circuits </a:t>
            </a:r>
            <a:r>
              <a:rPr lang="en-US" sz="1200" b="0" i="0" u="none" strike="noStrike" kern="1200" baseline="0" dirty="0">
                <a:solidFill>
                  <a:schemeClr val="tx1"/>
                </a:solidFill>
                <a:latin typeface="+mn-lt"/>
                <a:ea typeface="+mn-ea"/>
                <a:cs typeface="+mn-cs"/>
              </a:rPr>
              <a:t>have more than one path for current to flow. Each branch of the parallel circuit receives source voltage. Each branch has a load that performs a specific task. For example, the condenser fan motor and compressor in a condensing unit both receive source voltage, and each has a specific task.</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Series-Parallel circuits </a:t>
            </a:r>
            <a:r>
              <a:rPr lang="en-US" sz="1200" b="0" i="0" u="none" strike="noStrike" kern="1200" baseline="0" dirty="0">
                <a:solidFill>
                  <a:schemeClr val="tx1"/>
                </a:solidFill>
                <a:latin typeface="+mn-lt"/>
                <a:ea typeface="+mn-ea"/>
                <a:cs typeface="+mn-cs"/>
              </a:rPr>
              <a:t>combine these two types of circuits. These combination circuits are usually comprised of a switch or switches wired in series with two or more parallel circuits. When the switch opens, the components are disconnected. An example would be the contactor wired in series with the condenser fan motor and compressor that are wired parallel.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 service technician, you must understand the circuits of comfort equipment in order to install and service this equipment. In the next section, we will take a closer look at the make-up of electrical circuits.</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14</a:t>
            </a:fld>
            <a:endParaRPr lang="en-US"/>
          </a:p>
        </p:txBody>
      </p:sp>
    </p:spTree>
    <p:extLst>
      <p:ext uri="{BB962C8B-B14F-4D97-AF65-F5344CB8AC3E}">
        <p14:creationId xmlns:p14="http://schemas.microsoft.com/office/powerpoint/2010/main" val="336383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What is an electric circuit? An electric circuit combines source voltage, a load (such as a motor or element), and connecting wire to make a path of current flow.</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Closed Circuit: </a:t>
            </a:r>
            <a:r>
              <a:rPr lang="en-US" sz="1200" b="0" i="0" u="none" strike="noStrike" kern="1200" baseline="0" dirty="0">
                <a:solidFill>
                  <a:schemeClr val="tx1"/>
                </a:solidFill>
                <a:latin typeface="+mn-lt"/>
                <a:ea typeface="+mn-ea"/>
                <a:cs typeface="+mn-cs"/>
              </a:rPr>
              <a:t>When the circuit is complete and current can flow from the source through the connecting wiring, to the load, and return to the source, it is said to be a "closed circuit," allowing work to be done.</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Open Circuit: </a:t>
            </a:r>
            <a:r>
              <a:rPr lang="en-US" sz="1200" b="0" i="0" u="none" strike="noStrike" kern="1200" baseline="0" dirty="0">
                <a:solidFill>
                  <a:schemeClr val="tx1"/>
                </a:solidFill>
                <a:latin typeface="+mn-lt"/>
                <a:ea typeface="+mn-ea"/>
                <a:cs typeface="+mn-cs"/>
              </a:rPr>
              <a:t>When that same current path is broken or interrupted and no current can flow, it is referred to as an "open circuit," and work cannot be done.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attached loads of these circuits are fan motors, compressors, and heating elements, the HVAC equipment can cool or heat the air. When we combine automatic switches powered by low voltage, such as thermostats, we can control the sequence of operations to make the comfort equipment "stand alone."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15</a:t>
            </a:fld>
            <a:endParaRPr lang="en-US"/>
          </a:p>
        </p:txBody>
      </p:sp>
    </p:spTree>
    <p:extLst>
      <p:ext uri="{BB962C8B-B14F-4D97-AF65-F5344CB8AC3E}">
        <p14:creationId xmlns:p14="http://schemas.microsoft.com/office/powerpoint/2010/main" val="429145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Source voltage is the supply voltage that is wired to the cooling or heating appliance. In the residential heating and cooling industry, we usually use 120 VAC (</a:t>
            </a:r>
            <a:r>
              <a:rPr lang="en-US" sz="1200" b="0" i="1" u="none" strike="noStrike" kern="1200" baseline="0" dirty="0">
                <a:solidFill>
                  <a:schemeClr val="tx1"/>
                </a:solidFill>
                <a:latin typeface="+mn-lt"/>
                <a:ea typeface="+mn-ea"/>
                <a:cs typeface="+mn-cs"/>
              </a:rPr>
              <a:t>Volts Alternating Current</a:t>
            </a:r>
            <a:r>
              <a:rPr lang="en-US" sz="1200" b="0" i="0" u="none" strike="noStrike" kern="1200" baseline="0" dirty="0">
                <a:solidFill>
                  <a:schemeClr val="tx1"/>
                </a:solidFill>
                <a:latin typeface="+mn-lt"/>
                <a:ea typeface="+mn-ea"/>
                <a:cs typeface="+mn-cs"/>
              </a:rPr>
              <a:t>) for gas heating and 240 VAC for air conditioners, air handlers, and heat pumps.</a:t>
            </a:r>
          </a:p>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16</a:t>
            </a:fld>
            <a:endParaRPr lang="en-US"/>
          </a:p>
        </p:txBody>
      </p:sp>
    </p:spTree>
    <p:extLst>
      <p:ext uri="{BB962C8B-B14F-4D97-AF65-F5344CB8AC3E}">
        <p14:creationId xmlns:p14="http://schemas.microsoft.com/office/powerpoint/2010/main" val="792789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How do we get 120 volts to a gas heating product? From the home electrical panel, where either fuses or circuit breakers are installed, we bring three wires to the receptacle.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black wire is electrically "hot" and is attached to the load side of the fuse or circuit breaker.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white wire is attached to neutral terminal buss in the service panel.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green wire is the ground wire. We attach the green wire to the ground terminal buss in the home service panel.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receptacle we attach the wires accordingly.</a:t>
            </a:r>
          </a:p>
          <a:p>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black (hot) wire is attached to the short vertical terminal of the receptacle.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white (neutral) wire is attached to the long vertical terminal of the receptacle.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green (ground) wire is attached to the green ground screw, which is the bottom, round hole in the 15 amp receptacle.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17</a:t>
            </a:fld>
            <a:endParaRPr lang="en-US"/>
          </a:p>
        </p:txBody>
      </p:sp>
    </p:spTree>
    <p:extLst>
      <p:ext uri="{BB962C8B-B14F-4D97-AF65-F5344CB8AC3E}">
        <p14:creationId xmlns:p14="http://schemas.microsoft.com/office/powerpoint/2010/main" val="3205549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a:solidFill>
                  <a:schemeClr val="tx1"/>
                </a:solidFill>
                <a:latin typeface="+mn-lt"/>
                <a:ea typeface="+mn-ea"/>
                <a:cs typeface="+mn-cs"/>
              </a:rPr>
              <a:t>When wiring 240 volts to an air conditioner or other 240 VAC component of an air conditioning system, three wires are also run from the home electrical panel to the 240 volt service panel for the air conditioning component.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Typically, this is how it is wired:</a:t>
            </a:r>
          </a:p>
          <a:p>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red (hot) wire is run from the L1 side of a dual, 240 volt circuit breaker.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black (hot) wire is run from the L2 side of the dual, 240 volt circuit breaker.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green (ground) wire is run from the Ground Terminal Buss.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the service disconnect panel for the 240 VAC air conditioning components, the opposite ends of the three wires are wired.</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red (hot) wire attaches to the L1 line side of the disconnect switch.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black (hot) wire attaches to the L2 line side of the disconnect switch.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green (ground) wire is attached to ground lug in the service disconnect panel.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installer attaches the electrical wires from the 240 VAC air conditioning component, he or she will attach the red wire to the red wire load terminal, the black wire to black wire load terminal, and the ground wire to the ground terminal Buss in the Disconnect Panel.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in 240 volt systems the wiring is usually connected as previously listed, line 1 and line 2 are interchangeable. Many times, 240 volt circuits use the same color wire and no attempt is made to identify line 1 from line 2.</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18</a:t>
            </a:fld>
            <a:endParaRPr lang="en-US"/>
          </a:p>
        </p:txBody>
      </p:sp>
    </p:spTree>
    <p:extLst>
      <p:ext uri="{BB962C8B-B14F-4D97-AF65-F5344CB8AC3E}">
        <p14:creationId xmlns:p14="http://schemas.microsoft.com/office/powerpoint/2010/main" val="98796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easiest circuit to understand is the series circuit. Within a series circuit, there is only one current path, meaning that the current within that circuit must pass through each component of that circuit for it to function. The series circuit is often used to control one or more loads by wiring switches or controls in series with the loads.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diagram onscreen shows a typical series circuit with two switches wired in series, controlling the load.  If either switch opens, the current path to the load will be interrupted and the circuit will be de-energized.  In circuits with series controls, all of the switches must be closed for the load to operate.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19</a:t>
            </a:fld>
            <a:endParaRPr lang="en-US"/>
          </a:p>
        </p:txBody>
      </p:sp>
    </p:spTree>
    <p:extLst>
      <p:ext uri="{BB962C8B-B14F-4D97-AF65-F5344CB8AC3E}">
        <p14:creationId xmlns:p14="http://schemas.microsoft.com/office/powerpoint/2010/main" val="241984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 addition to having one or more switches wired in series with a load, two or more loads can be wired in series as well. When this occurs, both loads will be sharing total supply voltage, based upon the resistance of each of the loads. If the resistance in each load is the same, then the voltage will be divided equally. If the resistance of one load is considerably higher than the resistance of the second load, the load with the higher resistance will receive the higher voltage across that load. Example: If one of the loads has half of the total circuit resistance, it will receive half of the total circuit voltage.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20</a:t>
            </a:fld>
            <a:endParaRPr lang="en-US"/>
          </a:p>
        </p:txBody>
      </p:sp>
    </p:spTree>
    <p:extLst>
      <p:ext uri="{BB962C8B-B14F-4D97-AF65-F5344CB8AC3E}">
        <p14:creationId xmlns:p14="http://schemas.microsoft.com/office/powerpoint/2010/main" val="403120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When two or more resistive loads are wired in series, there are "Rules to Remember." The </a:t>
            </a:r>
            <a:r>
              <a:rPr lang="en-US" sz="1200" b="1" i="0" u="none" strike="noStrike" kern="1200" baseline="0" dirty="0">
                <a:solidFill>
                  <a:schemeClr val="tx1"/>
                </a:solidFill>
                <a:latin typeface="+mn-lt"/>
                <a:ea typeface="+mn-ea"/>
                <a:cs typeface="+mn-cs"/>
              </a:rPr>
              <a:t>Rules for Series Circuits </a:t>
            </a:r>
            <a:r>
              <a:rPr lang="en-US" sz="1200" b="0" i="0" u="none" strike="noStrike" kern="1200" baseline="0" dirty="0">
                <a:solidFill>
                  <a:schemeClr val="tx1"/>
                </a:solidFill>
                <a:latin typeface="+mn-lt"/>
                <a:ea typeface="+mn-ea"/>
                <a:cs typeface="+mn-cs"/>
              </a:rPr>
              <a:t>are:</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The current remains the same throughout the series circuit.</a:t>
            </a:r>
          </a:p>
          <a:p>
            <a:pPr marL="228600" indent="-228600">
              <a:buFont typeface="+mj-lt"/>
              <a:buAutoNum type="arabicPeriod"/>
            </a:pPr>
            <a:r>
              <a:rPr lang="en-US" sz="1200" b="0" i="0" u="none" strike="noStrike" kern="1200" baseline="0" dirty="0">
                <a:solidFill>
                  <a:schemeClr val="tx1"/>
                </a:solidFill>
                <a:latin typeface="+mn-lt"/>
                <a:ea typeface="+mn-ea"/>
                <a:cs typeface="+mn-cs"/>
              </a:rPr>
              <a:t>The voltage will be divided in proportion to the resistance of each load.</a:t>
            </a:r>
          </a:p>
          <a:p>
            <a:pPr marL="228600" indent="-228600">
              <a:buFont typeface="+mj-lt"/>
              <a:buAutoNum type="arabicPeriod"/>
            </a:pPr>
            <a:r>
              <a:rPr lang="en-US" sz="1200" b="0" i="0" u="none" strike="noStrike" kern="1200" baseline="0" dirty="0">
                <a:solidFill>
                  <a:schemeClr val="tx1"/>
                </a:solidFill>
                <a:latin typeface="+mn-lt"/>
                <a:ea typeface="+mn-ea"/>
                <a:cs typeface="+mn-cs"/>
              </a:rPr>
              <a:t>If any of the series loads fail (opens), all loads will stop working.</a:t>
            </a:r>
          </a:p>
          <a:p>
            <a:pPr marL="228600" indent="-228600">
              <a:buFont typeface="+mj-lt"/>
              <a:buAutoNum type="arabicPeriod"/>
            </a:pPr>
            <a:r>
              <a:rPr lang="en-US" sz="1200" b="0" i="0" u="none" strike="noStrike" kern="1200" baseline="0" dirty="0">
                <a:solidFill>
                  <a:schemeClr val="tx1"/>
                </a:solidFill>
                <a:latin typeface="+mn-lt"/>
                <a:ea typeface="+mn-ea"/>
                <a:cs typeface="+mn-cs"/>
              </a:rPr>
              <a:t>Total resistance of the series circuit will be the sum of all resistances in the series circuit.</a:t>
            </a:r>
          </a:p>
          <a:p>
            <a:pPr marL="228600" indent="-228600">
              <a:buFont typeface="+mj-lt"/>
              <a:buAutoNum type="arabicPeriod"/>
            </a:pPr>
            <a:r>
              <a:rPr lang="en-US" sz="1200" b="0" i="0" u="none" strike="noStrike" kern="1200" baseline="0" dirty="0">
                <a:solidFill>
                  <a:schemeClr val="tx1"/>
                </a:solidFill>
                <a:latin typeface="+mn-lt"/>
                <a:ea typeface="+mn-ea"/>
                <a:cs typeface="+mn-cs"/>
              </a:rPr>
              <a:t>The sum of the voltage drops across each resistive load is equal to applied or source voltage.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21</a:t>
            </a:fld>
            <a:endParaRPr lang="en-US"/>
          </a:p>
        </p:txBody>
      </p:sp>
    </p:spTree>
    <p:extLst>
      <p:ext uri="{BB962C8B-B14F-4D97-AF65-F5344CB8AC3E}">
        <p14:creationId xmlns:p14="http://schemas.microsoft.com/office/powerpoint/2010/main" val="20837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battery produces a flow of electrons by a chemical reaction between two electrodes within the battery. Electrodes by definition are "solid conductors through which an electric current can pass." One electrode in a battery "gives up" the electrons whereas the other electrode "collects" the electrons. The electrodes are constructed of dissimilar metals. When encased within an electrolyte, such as an acid or paste, electricity is produced by the chemical reactions of the electrolyte and conductors. Batteries produce Direct Current (DC), which is electron flow in one direction only.</a:t>
            </a:r>
          </a:p>
        </p:txBody>
      </p:sp>
      <p:sp>
        <p:nvSpPr>
          <p:cNvPr id="4" name="Slide Number Placeholder 3"/>
          <p:cNvSpPr>
            <a:spLocks noGrp="1"/>
          </p:cNvSpPr>
          <p:nvPr>
            <p:ph type="sldNum" sz="quarter" idx="10"/>
          </p:nvPr>
        </p:nvSpPr>
        <p:spPr/>
        <p:txBody>
          <a:bodyPr/>
          <a:lstStyle/>
          <a:p>
            <a:fld id="{85BAB567-F5A3-C14D-993B-5E3E35701741}" type="slidenum">
              <a:rPr lang="en-US" smtClean="0"/>
              <a:pPr/>
              <a:t>4</a:t>
            </a:fld>
            <a:endParaRPr lang="en-US"/>
          </a:p>
        </p:txBody>
      </p:sp>
    </p:spTree>
    <p:extLst>
      <p:ext uri="{BB962C8B-B14F-4D97-AF65-F5344CB8AC3E}">
        <p14:creationId xmlns:p14="http://schemas.microsoft.com/office/powerpoint/2010/main" val="2007398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In the diagram below we have three resistive heaters wired in series. Each of the heaters has different resistance values. When voltage is applied, remembering Rule 2 above, the voltage will be divided in proportion to the resistance. The amount of voltage across each heater will be different. This voltage is referred to as a voltage drop. A voltage drop is the voltage used in the process of moving the current through that part of the series circuit.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Each heater consuming part of the voltage causes a voltage drop to the other heaters.</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22</a:t>
            </a:fld>
            <a:endParaRPr lang="en-US"/>
          </a:p>
        </p:txBody>
      </p:sp>
    </p:spTree>
    <p:extLst>
      <p:ext uri="{BB962C8B-B14F-4D97-AF65-F5344CB8AC3E}">
        <p14:creationId xmlns:p14="http://schemas.microsoft.com/office/powerpoint/2010/main" val="47065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23</a:t>
            </a:fld>
            <a:endParaRPr lang="en-US"/>
          </a:p>
        </p:txBody>
      </p:sp>
    </p:spTree>
    <p:extLst>
      <p:ext uri="{BB962C8B-B14F-4D97-AF65-F5344CB8AC3E}">
        <p14:creationId xmlns:p14="http://schemas.microsoft.com/office/powerpoint/2010/main" val="424735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24</a:t>
            </a:fld>
            <a:endParaRPr lang="en-US"/>
          </a:p>
        </p:txBody>
      </p:sp>
    </p:spTree>
    <p:extLst>
      <p:ext uri="{BB962C8B-B14F-4D97-AF65-F5344CB8AC3E}">
        <p14:creationId xmlns:p14="http://schemas.microsoft.com/office/powerpoint/2010/main" val="142214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As we discussed earlier, the majority of electrical components in a heating or cooling product are arranged in parallel so that each component will receive source voltage. In the following example, both loads receive the source voltage of 120 VAC and are thus wired in parallel. The total amperage is the sum of amps in each load circuit.</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Remember: </a:t>
            </a:r>
            <a:r>
              <a:rPr lang="en-US" sz="1200" b="0" i="1" u="none" strike="noStrike" kern="1200" baseline="0" dirty="0">
                <a:solidFill>
                  <a:schemeClr val="tx1"/>
                </a:solidFill>
                <a:latin typeface="+mn-lt"/>
                <a:ea typeface="+mn-ea"/>
                <a:cs typeface="+mn-cs"/>
              </a:rPr>
              <a:t>In order for the loads in heating and cooling products to receive source voltage of either120 or 240 VAC, they must be wired in parallel!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4464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When two or more resistive or inductive loads are wired in parallel, these are the "Rules to Remember.“</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All loads receive full line voltage (source voltage).</a:t>
            </a:r>
          </a:p>
          <a:p>
            <a:pPr marL="228600" indent="-228600">
              <a:buFont typeface="+mj-lt"/>
              <a:buAutoNum type="arabicPeriod"/>
            </a:pPr>
            <a:r>
              <a:rPr lang="en-US" sz="1200" b="0" i="0" u="none" strike="noStrike" kern="1200" baseline="0" dirty="0">
                <a:solidFill>
                  <a:schemeClr val="tx1"/>
                </a:solidFill>
                <a:latin typeface="+mn-lt"/>
                <a:ea typeface="+mn-ea"/>
                <a:cs typeface="+mn-cs"/>
              </a:rPr>
              <a:t>The total amperes in the circuit are the sum of the individual amperes measured in each branch of the parallel circuits.</a:t>
            </a:r>
          </a:p>
          <a:p>
            <a:pPr marL="228600" indent="-228600">
              <a:buFont typeface="+mj-lt"/>
              <a:buAutoNum type="arabicPeriod"/>
            </a:pPr>
            <a:r>
              <a:rPr lang="en-US" sz="1200" b="0" i="0" u="none" strike="noStrike" kern="1200" baseline="0" dirty="0">
                <a:solidFill>
                  <a:schemeClr val="tx1"/>
                </a:solidFill>
                <a:latin typeface="+mn-lt"/>
                <a:ea typeface="+mn-ea"/>
                <a:cs typeface="+mn-cs"/>
              </a:rPr>
              <a:t>Each load operates independently of the others. If one load fails, the others will continue to work.</a:t>
            </a:r>
          </a:p>
          <a:p>
            <a:pPr marL="228600" indent="-228600">
              <a:buFont typeface="+mj-lt"/>
              <a:buAutoNum type="arabicPeriod"/>
            </a:pPr>
            <a:r>
              <a:rPr lang="en-US" sz="1200" b="0" i="0" u="none" strike="noStrike" kern="1200" baseline="0" dirty="0">
                <a:solidFill>
                  <a:schemeClr val="tx1"/>
                </a:solidFill>
                <a:latin typeface="+mn-lt"/>
                <a:ea typeface="+mn-ea"/>
                <a:cs typeface="+mn-cs"/>
              </a:rPr>
              <a:t>Total resistance of all branches in parallel is less than the smallest branch’s resistance. (</a:t>
            </a:r>
            <a:r>
              <a:rPr lang="en-US" sz="1200" b="0" i="1" u="none" strike="noStrike" kern="1200" baseline="0" dirty="0">
                <a:solidFill>
                  <a:schemeClr val="tx1"/>
                </a:solidFill>
                <a:latin typeface="+mn-lt"/>
                <a:ea typeface="+mn-ea"/>
                <a:cs typeface="+mn-cs"/>
              </a:rPr>
              <a:t>Total resistance is less than the least!</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6408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Since all loads receive line voltage, calculating voltage is not necessary in parallel circuits. Amperes are determined by the applied voltage divided by the loads’ resistance. Total amperes are the sum of the amperes measured in each branch. The only element that requires calculation is total resistance.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resistances are added in parallel, the total resistance for the parallel circuits decreases. The following is a formula for determining total resistance of two resistances in parallel.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REFER TO FORMULA</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Remember: </a:t>
            </a:r>
            <a:r>
              <a:rPr lang="en-US" sz="1200" b="0" i="1" u="none" strike="noStrike" kern="1200" baseline="0" dirty="0">
                <a:solidFill>
                  <a:schemeClr val="tx1"/>
                </a:solidFill>
                <a:latin typeface="+mn-lt"/>
                <a:ea typeface="+mn-ea"/>
                <a:cs typeface="+mn-cs"/>
              </a:rPr>
              <a:t>Total resistance in a parallel circuit cannot be determined by adding their values. Total resistance must be calculated!</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7467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When more than two resistances are in parallel, another formula applies. The reciprocal formula states: "Total resistance is equal to the sum of the reciprocals2 of all resistances.”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REFER TO FORMULA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adding reciprocals, you must find a common denominator3 for all numbers. Once this is found, the fraction must be converted to the common denominator. Once the fractions with common denominators are added, you must invert and divide the new fraction to get total resistance.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9748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5BAB567-F5A3-C14D-993B-5E3E3570174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215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Magnetic Induction is the most widely used form of electricity generation. This is accomplished by rotating magnets within a coil of wire, whereby the lines of force within the coil cause an alternating current (AC) to flow within the wire. These magnets break the lines of force within the coils of wire and induce alternating current (AC) to be produced. This method of electrical generation is what powers our homes, our offices, and the heating and air conditioning equipment that maintains our comfort.</a:t>
            </a:r>
          </a:p>
        </p:txBody>
      </p:sp>
      <p:sp>
        <p:nvSpPr>
          <p:cNvPr id="4" name="Slide Number Placeholder 3"/>
          <p:cNvSpPr>
            <a:spLocks noGrp="1"/>
          </p:cNvSpPr>
          <p:nvPr>
            <p:ph type="sldNum" sz="quarter" idx="10"/>
          </p:nvPr>
        </p:nvSpPr>
        <p:spPr/>
        <p:txBody>
          <a:bodyPr/>
          <a:lstStyle/>
          <a:p>
            <a:fld id="{85BAB567-F5A3-C14D-993B-5E3E35701741}" type="slidenum">
              <a:rPr lang="en-US" smtClean="0"/>
              <a:pPr/>
              <a:t>5</a:t>
            </a:fld>
            <a:endParaRPr lang="en-US"/>
          </a:p>
        </p:txBody>
      </p:sp>
    </p:spTree>
    <p:extLst>
      <p:ext uri="{BB962C8B-B14F-4D97-AF65-F5344CB8AC3E}">
        <p14:creationId xmlns:p14="http://schemas.microsoft.com/office/powerpoint/2010/main" val="324405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If two dissimilar metals are joined together at one end and their junction is heated, a small amount of voltage will be produced.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Example: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heat from the pilot flame is the source of heat that causes the thermocouple to create a small amount of DC voltage. This DC voltage of approximately 30 mv (millivolts) energizes the small coil in the gas valve (pilot valve), holding the pilot valve open to allow gas to flow. If the flame for any reason is blown out, the heat will be removed from the thermocouple, causing the pilot valve to close.</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6</a:t>
            </a:fld>
            <a:endParaRPr lang="en-US"/>
          </a:p>
        </p:txBody>
      </p:sp>
    </p:spTree>
    <p:extLst>
      <p:ext uri="{BB962C8B-B14F-4D97-AF65-F5344CB8AC3E}">
        <p14:creationId xmlns:p14="http://schemas.microsoft.com/office/powerpoint/2010/main" val="67406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mn-lt"/>
                <a:ea typeface="+mn-ea"/>
                <a:cs typeface="+mn-cs"/>
              </a:rPr>
              <a:t>The movement of free electrons from one atom to another is facilitated by the characteristics of a good conductor. Most metals are conductors of electricity, but all metals do not conduct electricity equally. Metals that are good electrical conductors are copper, aluminum, and silver. Copper is most widely used because of its lower cost. Silver is a better conducting metal but is most often used only on the surface of contacts in switching devices such as relays or motor starters (contactors) because of its much higher cost.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Insulators are materials that do not easily give up or "take-on" free electrons. Examples of insulators are glass and rubber. How well any insulator works is directly dependent upon the strength of the electrical potential applied—in other words, how high the voltage value 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matter how good an insulator is, certain conditions can exist whereby an insulator will fail. If the electrical potential exceeds the insulating characteristics of the insulator or the amount of current exceeds the rating of the conductor, the insulator will fail due to high pressure or high heat, respectively.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importance of conductors and insulators cannot be understated. Without good conductors or insulators, the circuits necessary to operate and control the components of an HVAC system could not exist.</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7</a:t>
            </a:fld>
            <a:endParaRPr lang="en-US"/>
          </a:p>
        </p:txBody>
      </p:sp>
    </p:spTree>
    <p:extLst>
      <p:ext uri="{BB962C8B-B14F-4D97-AF65-F5344CB8AC3E}">
        <p14:creationId xmlns:p14="http://schemas.microsoft.com/office/powerpoint/2010/main" val="83988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Voltage (represented with the symbol “E”) is the pressure behind electron flow. Naturally if there is no pressure, there is no reason for electrons to move. The volt measures the pressure of electricity. Keep in mind that pressure alone does not indicate the total amount of energy being used. Just as with a water pipe, you can have pressure without flow when it is turned off.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Everyone has experienced a drop in water pressure when additional faucets are opened. The same concept can be applied with electricity when the demand of usage exceeds the capabilities of the incoming supply. Sometimes when a large load starts, the lights will dim for a second. The pressure (voltage) of electricity is dropping when this occurs. Systems that run on a higher voltage level have the capability of using more total energy because of the higher pressure, but the usage is determined by the load doing the work.</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8</a:t>
            </a:fld>
            <a:endParaRPr lang="en-US"/>
          </a:p>
        </p:txBody>
      </p:sp>
    </p:spTree>
    <p:extLst>
      <p:ext uri="{BB962C8B-B14F-4D97-AF65-F5344CB8AC3E}">
        <p14:creationId xmlns:p14="http://schemas.microsoft.com/office/powerpoint/2010/main" val="145584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a:solidFill>
                  <a:schemeClr val="tx1"/>
                </a:solidFill>
                <a:latin typeface="+mn-lt"/>
                <a:ea typeface="+mn-ea"/>
                <a:cs typeface="+mn-cs"/>
              </a:rPr>
              <a:t>Amperage (represented with the symbol “I”) measures the flow of electrons and is referred to as current. In order for the current to flow, there must be a complete path from the power source to the load and back. These pathways for electricity are called circuits.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two types of electrical current: Direct Current (DC) and Alternating Current (AC).</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Direct current </a:t>
            </a:r>
            <a:r>
              <a:rPr lang="en-US" sz="1200" b="0" i="0" u="none" strike="noStrike" kern="1200" baseline="0" dirty="0">
                <a:solidFill>
                  <a:schemeClr val="tx1"/>
                </a:solidFill>
                <a:latin typeface="+mn-lt"/>
                <a:ea typeface="+mn-ea"/>
                <a:cs typeface="+mn-cs"/>
              </a:rPr>
              <a:t>is the flow of electrons in one direction. Outside the source, direct current flows from the negative potential to the positive potential. Direct current is seldom used in powering HVAC equipment; it is, however, used in control or sensing circuits.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Alternating current </a:t>
            </a:r>
            <a:r>
              <a:rPr lang="en-US" sz="1200" b="0" i="0" u="none" strike="noStrike" kern="1200" baseline="0" dirty="0">
                <a:solidFill>
                  <a:schemeClr val="tx1"/>
                </a:solidFill>
                <a:latin typeface="+mn-lt"/>
                <a:ea typeface="+mn-ea"/>
                <a:cs typeface="+mn-cs"/>
              </a:rPr>
              <a:t>flows in two directions. It flows back and forth between the source and the load, changing directions 60 times a second in domestic applications. This change in direction is referred to as frequency and is measured in hertz.</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current in both direct and alternating circuits is measured in amperes (represented by the symbol “A”). Amperes are measured with an ammeter. In small amounts, amperes are measured in either microamps (millionths of an amp) or milliamps (thousandths of an amp). In larger amounts amperes are measured in kiloamps (thousands of amps).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1microamp (</a:t>
            </a:r>
            <a:r>
              <a:rPr lang="el-GR" sz="1200" b="0" i="0" u="none" strike="noStrike" kern="1200" baseline="0" dirty="0">
                <a:solidFill>
                  <a:schemeClr val="tx1"/>
                </a:solidFill>
                <a:latin typeface="+mn-lt"/>
                <a:ea typeface="+mn-ea"/>
                <a:cs typeface="+mn-cs"/>
              </a:rPr>
              <a:t>μ) = 0.000001</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milliampere (m) = 0.001</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kiloamp (k) = 1000</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importance of measuring amperes is to help the technician in determining the correct operation of the equipment being serviced. All electrical devices, when energized, draw electric current. These electrical devices require a certain amount of current. When we compare actual current draw to rated current draw, a determination can be made as to the health and load of the electrical component.</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9</a:t>
            </a:fld>
            <a:endParaRPr lang="en-US"/>
          </a:p>
        </p:txBody>
      </p:sp>
    </p:spTree>
    <p:extLst>
      <p:ext uri="{BB962C8B-B14F-4D97-AF65-F5344CB8AC3E}">
        <p14:creationId xmlns:p14="http://schemas.microsoft.com/office/powerpoint/2010/main" val="344697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Resistance (symbol “R”) is the opposition to current flow and is measured by the "Ohm." Like a long water pipe, there is some resistance in the conductors of electricity. If you run an extension cord down the street to a neighbor's home, there will be some pressure drop (voltage drop) when you energize a large electric load. This voltage drop is due to the resistance in the wire. As long as the pathway (wire) is sized correctly, there should only be a minimal voltage drop.</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10</a:t>
            </a:fld>
            <a:endParaRPr lang="en-US"/>
          </a:p>
        </p:txBody>
      </p:sp>
    </p:spTree>
    <p:extLst>
      <p:ext uri="{BB962C8B-B14F-4D97-AF65-F5344CB8AC3E}">
        <p14:creationId xmlns:p14="http://schemas.microsoft.com/office/powerpoint/2010/main" val="184178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Wattage (symbol “W” or “P”) is the measurement of electric power, which is the rate at which electrons do work. One watt is equal to the power generated by one ampere of current driven by one volt. The total power consumed is measured by the watt. Electricity is sold to the consumer by the kilowatt hour (1000 watts).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two formulas you need to remember relevant to wattage:</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Watt = 3.413 BTUHs of heat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Horsepower = 746 watts</a:t>
            </a:r>
            <a:endParaRPr lang="en-US" dirty="0"/>
          </a:p>
        </p:txBody>
      </p:sp>
      <p:sp>
        <p:nvSpPr>
          <p:cNvPr id="4" name="Slide Number Placeholder 3"/>
          <p:cNvSpPr>
            <a:spLocks noGrp="1"/>
          </p:cNvSpPr>
          <p:nvPr>
            <p:ph type="sldNum" sz="quarter" idx="10"/>
          </p:nvPr>
        </p:nvSpPr>
        <p:spPr/>
        <p:txBody>
          <a:bodyPr/>
          <a:lstStyle/>
          <a:p>
            <a:fld id="{85BAB567-F5A3-C14D-993B-5E3E35701741}" type="slidenum">
              <a:rPr lang="en-US" smtClean="0"/>
              <a:pPr/>
              <a:t>11</a:t>
            </a:fld>
            <a:endParaRPr lang="en-US"/>
          </a:p>
        </p:txBody>
      </p:sp>
    </p:spTree>
    <p:extLst>
      <p:ext uri="{BB962C8B-B14F-4D97-AF65-F5344CB8AC3E}">
        <p14:creationId xmlns:p14="http://schemas.microsoft.com/office/powerpoint/2010/main" val="309243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555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135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840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0AAE112-7DE1-450B-913B-3B9A25D9BA2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3/20/2017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B28713-EC79-4009-8782-E79E047A1F9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4354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307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862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870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09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844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960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12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23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7038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E112-7DE1-450B-913B-3B9A25D9BA2D}" type="datetimeFigureOut">
              <a:rPr lang="en-US" smtClean="0">
                <a:solidFill>
                  <a:prstClr val="black">
                    <a:tint val="75000"/>
                  </a:prstClr>
                </a:solidFill>
                <a:latin typeface="Calibri"/>
              </a:rPr>
              <a:pPr/>
              <a:t>3/20/2017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28713-EC79-4009-8782-E79E047A1F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1349642"/>
      </p:ext>
    </p:extLst>
  </p:cSld>
  <p:clrMap bg1="lt1" tx1="dk1" bg2="lt2" tx2="dk2" accent1="accent1" accent2="accent2" accent3="accent3" accent4="accent4" accent5="accent5" accent6="accent6" hlink="hlink" folHlink="folHlink"/>
  <p:sldLayoutIdLst>
    <p:sldLayoutId id="21474839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jp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27.jp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6.xml"/><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emf"/><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2.xml"/><Relationship Id="rId7"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1.jp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JP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jp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5.jp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2207740" y="2222338"/>
            <a:ext cx="6919784" cy="1527859"/>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2508543" y="2525928"/>
            <a:ext cx="431800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prstClr val="black">
                    <a:lumMod val="85000"/>
                    <a:lumOff val="15000"/>
                  </a:prstClr>
                </a:solidFill>
                <a:latin typeface="Open Sans Semibold" panose="020B0706030804020204" pitchFamily="34" charset="0"/>
                <a:ea typeface="Open Sans Semibold" panose="020B0706030804020204" pitchFamily="34" charset="0"/>
                <a:cs typeface="Open Sans Semibold" panose="020B0706030804020204" pitchFamily="34" charset="0"/>
              </a:rPr>
              <a:t>Electricity</a:t>
            </a:r>
            <a:r>
              <a:rPr kumimoji="0" lang="en-US" sz="32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Fundamentals</a:t>
            </a:r>
          </a:p>
        </p:txBody>
      </p:sp>
      <p:sp>
        <p:nvSpPr>
          <p:cNvPr id="2" name="Rectangle 1"/>
          <p:cNvSpPr/>
          <p:nvPr/>
        </p:nvSpPr>
        <p:spPr>
          <a:xfrm>
            <a:off x="0" y="19250"/>
            <a:ext cx="9127524" cy="97856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321" y="0"/>
            <a:ext cx="2023419" cy="740998"/>
          </a:xfrm>
          <a:prstGeom prst="rect">
            <a:avLst/>
          </a:prstGeom>
        </p:spPr>
      </p:pic>
      <p:sp>
        <p:nvSpPr>
          <p:cNvPr id="8" name="Rectangle 7"/>
          <p:cNvSpPr/>
          <p:nvPr/>
        </p:nvSpPr>
        <p:spPr>
          <a:xfrm>
            <a:off x="0" y="6561220"/>
            <a:ext cx="9127524" cy="2967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1493" y="374752"/>
            <a:ext cx="154579" cy="437478"/>
          </a:xfrm>
          <a:prstGeom prst="rect">
            <a:avLst/>
          </a:prstGeom>
        </p:spPr>
      </p:pic>
      <p:sp>
        <p:nvSpPr>
          <p:cNvPr id="10" name="TextBox 9"/>
          <p:cNvSpPr txBox="1"/>
          <p:nvPr/>
        </p:nvSpPr>
        <p:spPr>
          <a:xfrm>
            <a:off x="7262891" y="573359"/>
            <a:ext cx="15186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lumMod val="50000"/>
                    <a:lumOff val="50000"/>
                  </a:prstClr>
                </a:solidFill>
                <a:effectLst/>
                <a:uLnTx/>
                <a:uFillTx/>
                <a:latin typeface="Calibri Light"/>
                <a:ea typeface="+mn-ea"/>
                <a:cs typeface="+mn-cs"/>
              </a:rPr>
              <a:t>Power Your Career</a:t>
            </a:r>
          </a:p>
        </p:txBody>
      </p:sp>
    </p:spTree>
    <p:custDataLst>
      <p:tags r:id="rId1"/>
    </p:custDataLst>
    <p:extLst>
      <p:ext uri="{BB962C8B-B14F-4D97-AF65-F5344CB8AC3E}">
        <p14:creationId xmlns:p14="http://schemas.microsoft.com/office/powerpoint/2010/main" val="132726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Resistance (opposition to current flow)</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3691086" cy="403187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Resistance (represented by “R”)  is the </a:t>
            </a: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opposition to current flow</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measured by the Ohm (</a:t>
            </a:r>
            <a:r>
              <a:rPr lang="el-GR"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Ω</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There is some resistance in conductors of electricity</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Example: If you run extension cord down street, three will be voltage drop when you energize a large load, due to resistance in the wire</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As long as the pathway (wire) is sized correctly, there should only be minimal voltage drop</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2394" y="2578813"/>
            <a:ext cx="3847528" cy="1937217"/>
          </a:xfrm>
          <a:prstGeom prst="rect">
            <a:avLst/>
          </a:prstGeom>
        </p:spPr>
      </p:pic>
    </p:spTree>
    <p:custDataLst>
      <p:tags r:id="rId1"/>
    </p:custDataLst>
    <p:extLst>
      <p:ext uri="{BB962C8B-B14F-4D97-AF65-F5344CB8AC3E}">
        <p14:creationId xmlns:p14="http://schemas.microsoft.com/office/powerpoint/2010/main" val="348528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Wattage (electric power)</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3691086" cy="427809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Wattage (represented by “W” or “P”)  is the measurement of </a:t>
            </a: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electric power</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the rate at which electrons do work</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One watt = power generated by one ampere of current driven by one volt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Total power consumed is measured by the watt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Electricity is sold by kilowatt hour (1000 watts)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Two formulas to remember:</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 Watt = 3.413 BTUHs of heat</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 Horsepower = 746 watts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53608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Ohm’s Law</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3691086" cy="206210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Ohm’s Law = mathematical relationship between voltage, current, and resistance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Key to using Ohm’s Law is knowing any two of the three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836" y="1660531"/>
            <a:ext cx="3323975" cy="2561008"/>
          </a:xfrm>
          <a:prstGeom prst="rect">
            <a:avLst/>
          </a:prstGeom>
          <a:ln>
            <a:solidFill>
              <a:schemeClr val="tx1"/>
            </a:solidFill>
          </a:ln>
          <a:effectLst>
            <a:outerShdw blurRad="152400" dist="190500" dir="2700000" algn="tl" rotWithShape="0">
              <a:prstClr val="black">
                <a:alpha val="40000"/>
              </a:prst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728" y="4438436"/>
            <a:ext cx="5139199" cy="1929353"/>
          </a:xfrm>
          <a:prstGeom prst="rect">
            <a:avLst/>
          </a:prstGeom>
        </p:spPr>
      </p:pic>
      <p:sp>
        <p:nvSpPr>
          <p:cNvPr id="6" name="TextBox 5"/>
          <p:cNvSpPr txBox="1"/>
          <p:nvPr/>
        </p:nvSpPr>
        <p:spPr>
          <a:xfrm>
            <a:off x="829539" y="4229608"/>
            <a:ext cx="1075936" cy="369332"/>
          </a:xfrm>
          <a:prstGeom prst="rect">
            <a:avLst/>
          </a:prstGeom>
          <a:noFill/>
        </p:spPr>
        <p:txBody>
          <a:bodyPr wrap="none" rtlCol="0">
            <a:spAutoFit/>
          </a:bodyPr>
          <a:lstStyle/>
          <a:p>
            <a:r>
              <a:rPr lang="en-US" i="1" dirty="0">
                <a:solidFill>
                  <a:srgbClr val="0070C0"/>
                </a:solidFill>
              </a:rPr>
              <a:t>Example:</a:t>
            </a:r>
          </a:p>
        </p:txBody>
      </p:sp>
    </p:spTree>
    <p:custDataLst>
      <p:tags r:id="rId1"/>
    </p:custDataLst>
    <p:extLst>
      <p:ext uri="{BB962C8B-B14F-4D97-AF65-F5344CB8AC3E}">
        <p14:creationId xmlns:p14="http://schemas.microsoft.com/office/powerpoint/2010/main" val="413865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Watt’s Law</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541868" y="1972299"/>
                <a:ext cx="3691086" cy="3293209"/>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Electric power (watts) can be calculated using Watt’s Law</a:t>
                </a:r>
              </a:p>
              <a:p>
                <a:pPr marL="742950" lvl="1" indent="-285750">
                  <a:buFont typeface="Wingdings" charset="2"/>
                  <a:buChar char="§"/>
                  <a:defRPr/>
                </a:pPr>
                <a14:m>
                  <m:oMath xmlns:m="http://schemas.openxmlformats.org/officeDocument/2006/math">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𝑃</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m:rPr>
                        <m:sty m:val="p"/>
                      </m:rPr>
                      <a:rPr lang="en-US" sz="1600" b="0" i="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x</m:t>
                    </m:r>
                    <m:r>
                      <a:rPr lang="en-US" sz="1600" b="0" i="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Determine wattage by measuring current in the circuit and applied line voltage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Two additional formulas use reciprocals to calculate electric power:</a:t>
                </a:r>
              </a:p>
              <a:p>
                <a:pPr marL="742950" lvl="1" indent="-285750">
                  <a:buFont typeface="Wingdings" charset="2"/>
                  <a:buChar char="§"/>
                  <a:defRPr/>
                </a:pPr>
                <a14:m>
                  <m:oMath xmlns:m="http://schemas.openxmlformats.org/officeDocument/2006/math">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𝑃</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sSup>
                      <m:sSupPr>
                        <m:ctrlPr>
                          <a:rPr lang="en-US" sz="160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pPr>
                      <m:e>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e>
                      <m:sup>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p>
                    </m:sSup>
                    <m:r>
                      <a:rPr lang="en-US" sz="1600" b="0" i="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oMath>
                </a14:m>
                <a:endParaRPr lang="en-US" sz="1600" i="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a:buFont typeface="Wingdings" charset="2"/>
                  <a:buChar char="§"/>
                  <a:defRPr/>
                </a:pPr>
                <a14:m>
                  <m:oMath xmlns:m="http://schemas.openxmlformats.org/officeDocument/2006/math">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𝑃</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sSup>
                      <m:sSupPr>
                        <m:ctrlP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pPr>
                      <m:e>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e>
                      <m:sup>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p>
                    </m:sSup>
                    <m:r>
                      <a:rPr lang="en-US" sz="1600" b="0" i="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m:rPr>
                        <m:sty m:val="p"/>
                      </m:rPr>
                      <a:rPr lang="en-US" sz="1600" b="0" i="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x</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1868" y="1972299"/>
                <a:ext cx="3691086" cy="3293209"/>
              </a:xfrm>
              <a:prstGeom prst="rect">
                <a:avLst/>
              </a:prstGeom>
              <a:blipFill>
                <a:blip r:embed="rId6"/>
                <a:stretch>
                  <a:fillRect l="-661" t="-556"/>
                </a:stretch>
              </a:blipFill>
            </p:spPr>
            <p:txBody>
              <a:bodyPr/>
              <a:lstStyle/>
              <a:p>
                <a:r>
                  <a:rPr lang="en-US">
                    <a:noFill/>
                  </a:rPr>
                  <a:t> </a:t>
                </a:r>
              </a:p>
            </p:txBody>
          </p:sp>
        </mc:Fallback>
      </mc:AlternateContent>
      <p:sp>
        <p:nvSpPr>
          <p:cNvPr id="6" name="TextBox 5"/>
          <p:cNvSpPr txBox="1"/>
          <p:nvPr/>
        </p:nvSpPr>
        <p:spPr>
          <a:xfrm>
            <a:off x="1638103" y="5074497"/>
            <a:ext cx="1075936" cy="369332"/>
          </a:xfrm>
          <a:prstGeom prst="rect">
            <a:avLst/>
          </a:prstGeom>
          <a:noFill/>
        </p:spPr>
        <p:txBody>
          <a:bodyPr wrap="none" rtlCol="0">
            <a:spAutoFit/>
          </a:bodyPr>
          <a:lstStyle/>
          <a:p>
            <a:r>
              <a:rPr lang="en-US" i="1" dirty="0">
                <a:solidFill>
                  <a:srgbClr val="0070C0"/>
                </a:solidFill>
              </a:rPr>
              <a:t>Example:</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2052" y="1789567"/>
            <a:ext cx="3128775" cy="1849970"/>
          </a:xfrm>
          <a:prstGeom prst="rect">
            <a:avLst/>
          </a:prstGeom>
          <a:ln>
            <a:solidFill>
              <a:schemeClr val="tx1"/>
            </a:solidFill>
          </a:ln>
          <a:effectLst>
            <a:outerShdw blurRad="317500" dist="152400" dir="2700000" algn="tl" rotWithShape="0">
              <a:prstClr val="black">
                <a:alpha val="40000"/>
              </a:prst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4682" y="4869951"/>
            <a:ext cx="5697990" cy="1403667"/>
          </a:xfrm>
          <a:prstGeom prst="rect">
            <a:avLst/>
          </a:prstGeom>
        </p:spPr>
      </p:pic>
    </p:spTree>
    <p:custDataLst>
      <p:tags r:id="rId1"/>
    </p:custDataLst>
    <p:extLst>
      <p:ext uri="{BB962C8B-B14F-4D97-AF65-F5344CB8AC3E}">
        <p14:creationId xmlns:p14="http://schemas.microsoft.com/office/powerpoint/2010/main" val="15341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Introduction to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2821818" cy="378565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Series circuits</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only one path for current to flow</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Parallel circuits</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more than one path for current to flow; each branch receives source voltage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Series-parallel circuits</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combine the two types; usually comprised of a switch or switches wired in series with two or more parallel circuits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0293" y="2539425"/>
            <a:ext cx="4685878" cy="3169413"/>
          </a:xfrm>
          <a:prstGeom prst="rect">
            <a:avLst/>
          </a:prstGeom>
        </p:spPr>
      </p:pic>
      <p:sp>
        <p:nvSpPr>
          <p:cNvPr id="13" name="TextBox 12"/>
          <p:cNvSpPr txBox="1"/>
          <p:nvPr/>
        </p:nvSpPr>
        <p:spPr>
          <a:xfrm>
            <a:off x="4163589" y="2150076"/>
            <a:ext cx="1412759" cy="369332"/>
          </a:xfrm>
          <a:prstGeom prst="rect">
            <a:avLst/>
          </a:prstGeom>
          <a:noFill/>
        </p:spPr>
        <p:txBody>
          <a:bodyPr wrap="none" rtlCol="0">
            <a:spAutoFit/>
          </a:bodyPr>
          <a:lstStyle/>
          <a:p>
            <a:r>
              <a:rPr lang="en-US" i="1" dirty="0">
                <a:solidFill>
                  <a:srgbClr val="0070C0"/>
                </a:solidFill>
              </a:rPr>
              <a:t>Series Circuit</a:t>
            </a:r>
          </a:p>
        </p:txBody>
      </p:sp>
      <p:sp>
        <p:nvSpPr>
          <p:cNvPr id="14" name="TextBox 13"/>
          <p:cNvSpPr txBox="1"/>
          <p:nvPr/>
        </p:nvSpPr>
        <p:spPr>
          <a:xfrm>
            <a:off x="6982990" y="2150076"/>
            <a:ext cx="1587679" cy="369332"/>
          </a:xfrm>
          <a:prstGeom prst="rect">
            <a:avLst/>
          </a:prstGeom>
          <a:noFill/>
        </p:spPr>
        <p:txBody>
          <a:bodyPr wrap="none" rtlCol="0">
            <a:spAutoFit/>
          </a:bodyPr>
          <a:lstStyle/>
          <a:p>
            <a:r>
              <a:rPr lang="en-US" i="1" dirty="0">
                <a:solidFill>
                  <a:srgbClr val="0070C0"/>
                </a:solidFill>
              </a:rPr>
              <a:t>Parallel Circuit</a:t>
            </a:r>
          </a:p>
        </p:txBody>
      </p:sp>
    </p:spTree>
    <p:custDataLst>
      <p:tags r:id="rId1"/>
    </p:custDataLst>
    <p:extLst>
      <p:ext uri="{BB962C8B-B14F-4D97-AF65-F5344CB8AC3E}">
        <p14:creationId xmlns:p14="http://schemas.microsoft.com/office/powerpoint/2010/main" val="65271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3176" y="2765121"/>
            <a:ext cx="4801270" cy="1781424"/>
          </a:xfrm>
          <a:prstGeom prst="rect">
            <a:avLst/>
          </a:prstGeom>
        </p:spPr>
      </p:pic>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Closed vs. open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3279018" cy="403187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Circuit – </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combines source voltage, a load, and connecting wire to make a path of current flow</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Closed circuit</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 circuit is complete and current can flow from source to the load and return to the source; work can be done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Open circuit </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current path is broken or interrupted and no current can flow; work cannot be done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13"/>
          <p:cNvSpPr txBox="1"/>
          <p:nvPr/>
        </p:nvSpPr>
        <p:spPr>
          <a:xfrm>
            <a:off x="4207133" y="3486556"/>
            <a:ext cx="1256178" cy="338554"/>
          </a:xfrm>
          <a:prstGeom prst="rect">
            <a:avLst/>
          </a:prstGeom>
          <a:noFill/>
        </p:spPr>
        <p:txBody>
          <a:bodyPr wrap="none" rtlCol="0">
            <a:spAutoFit/>
          </a:bodyPr>
          <a:lstStyle/>
          <a:p>
            <a:r>
              <a:rPr lang="en-US" sz="1600" i="1" dirty="0">
                <a:solidFill>
                  <a:srgbClr val="0070C0"/>
                </a:solidFill>
              </a:rPr>
              <a:t>Open Circuit</a:t>
            </a:r>
          </a:p>
        </p:txBody>
      </p:sp>
      <p:sp>
        <p:nvSpPr>
          <p:cNvPr id="12" name="TextBox 11"/>
          <p:cNvSpPr txBox="1"/>
          <p:nvPr/>
        </p:nvSpPr>
        <p:spPr>
          <a:xfrm>
            <a:off x="7113619" y="3486556"/>
            <a:ext cx="1353960" cy="338554"/>
          </a:xfrm>
          <a:prstGeom prst="rect">
            <a:avLst/>
          </a:prstGeom>
          <a:noFill/>
        </p:spPr>
        <p:txBody>
          <a:bodyPr wrap="none" rtlCol="0">
            <a:spAutoFit/>
          </a:bodyPr>
          <a:lstStyle/>
          <a:p>
            <a:r>
              <a:rPr lang="en-US" sz="1600" i="1" dirty="0">
                <a:solidFill>
                  <a:srgbClr val="0070C0"/>
                </a:solidFill>
              </a:rPr>
              <a:t>Closed Circuit</a:t>
            </a:r>
          </a:p>
        </p:txBody>
      </p:sp>
    </p:spTree>
    <p:custDataLst>
      <p:tags r:id="rId1"/>
    </p:custDataLst>
    <p:extLst>
      <p:ext uri="{BB962C8B-B14F-4D97-AF65-F5344CB8AC3E}">
        <p14:creationId xmlns:p14="http://schemas.microsoft.com/office/powerpoint/2010/main" val="371268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Source voltage</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7622418" cy="181588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Source voltage = supply voltage wired to the cooling or heating appliance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Typically:</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120 VAC for gas heating</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240 VAC for air conditioners, air handlers, &amp; heat pumps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5357" r="12575"/>
          <a:stretch/>
        </p:blipFill>
        <p:spPr>
          <a:xfrm>
            <a:off x="1540025" y="3418114"/>
            <a:ext cx="1621972" cy="2250621"/>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4595" y="3341914"/>
            <a:ext cx="2517320" cy="2517320"/>
          </a:xfrm>
          <a:prstGeom prst="rect">
            <a:avLst/>
          </a:prstGeom>
        </p:spPr>
      </p:pic>
      <p:sp>
        <p:nvSpPr>
          <p:cNvPr id="13" name="TextBox 12"/>
          <p:cNvSpPr txBox="1"/>
          <p:nvPr/>
        </p:nvSpPr>
        <p:spPr>
          <a:xfrm>
            <a:off x="1828025" y="5711729"/>
            <a:ext cx="896912" cy="338554"/>
          </a:xfrm>
          <a:prstGeom prst="rect">
            <a:avLst/>
          </a:prstGeom>
          <a:noFill/>
        </p:spPr>
        <p:txBody>
          <a:bodyPr wrap="none" rtlCol="0">
            <a:spAutoFit/>
          </a:bodyPr>
          <a:lstStyle/>
          <a:p>
            <a:r>
              <a:rPr lang="en-US" sz="1600" i="1" dirty="0">
                <a:solidFill>
                  <a:srgbClr val="0070C0"/>
                </a:solidFill>
              </a:rPr>
              <a:t>120 VAC</a:t>
            </a:r>
          </a:p>
        </p:txBody>
      </p:sp>
      <p:sp>
        <p:nvSpPr>
          <p:cNvPr id="16" name="TextBox 15"/>
          <p:cNvSpPr txBox="1"/>
          <p:nvPr/>
        </p:nvSpPr>
        <p:spPr>
          <a:xfrm>
            <a:off x="5354999" y="5711727"/>
            <a:ext cx="896912" cy="338554"/>
          </a:xfrm>
          <a:prstGeom prst="rect">
            <a:avLst/>
          </a:prstGeom>
          <a:noFill/>
        </p:spPr>
        <p:txBody>
          <a:bodyPr wrap="none" rtlCol="0">
            <a:spAutoFit/>
          </a:bodyPr>
          <a:lstStyle/>
          <a:p>
            <a:r>
              <a:rPr lang="en-US" sz="1600" i="1" dirty="0">
                <a:solidFill>
                  <a:srgbClr val="0070C0"/>
                </a:solidFill>
              </a:rPr>
              <a:t>240 VAC</a:t>
            </a:r>
          </a:p>
        </p:txBody>
      </p:sp>
    </p:spTree>
    <p:custDataLst>
      <p:tags r:id="rId1"/>
    </p:custDataLst>
    <p:extLst>
      <p:ext uri="{BB962C8B-B14F-4D97-AF65-F5344CB8AC3E}">
        <p14:creationId xmlns:p14="http://schemas.microsoft.com/office/powerpoint/2010/main" val="239868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Source voltage – 120 Volt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7622418" cy="4031873"/>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From home electrical panel, where either fuses or circuit breakers are installed:</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Three wires to the receptacle:</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Black wire is “hot” and attached to the load side of the fuse or circuit breaker</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White wire is attached to neutral terminal buss in service panel</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Green wire is ground – attach to ground terminal buss in home service panel</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At the receptacle, attach the wires accordingly</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Black (hot) attached to the short vertical terminal of the receptacle</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White (neutral) attached to long vertical terminal of the receptacle</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Green (ground) attached to green ground screw (bottom, round hole in 15 amp receptacle)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171646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Source voltage – 240 Volt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8" y="1972299"/>
            <a:ext cx="7622418" cy="3785652"/>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Three wires run from home electric panel to 240 volt service panel for the air conditioning component: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Red (hot) wire run from L1 side of dual, 240 V circuit breaker</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Black (hot) wire run from L2 side of dual, 240 V circuit breaker</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Green (ground) wire run from ground terminal buss</a:t>
            </a:r>
          </a:p>
          <a:p>
            <a:pP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At service disconnect panel for the 240 VAC air conditioning components, the opposite ends of the three wires are wired:</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Red (hot) wire attached to L1 line side of disconnect switch</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Black (hot) wire attached to L2 line side of disconnect switch</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Green (ground) wire attached to ground lug in service disconnect panel</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367786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Series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3387878" cy="403187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One current path</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Often used to control one or more loads by wiring switches or controls in series with loads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This diagram shows a typical series circuit with two switches wired in series controlling the load</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If either switch opens, current path will be interrupted; circuit will be de-energized</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6938" y="2177328"/>
            <a:ext cx="4555393" cy="3036929"/>
          </a:xfrm>
          <a:prstGeom prst="rect">
            <a:avLst/>
          </a:prstGeom>
        </p:spPr>
      </p:pic>
      <p:sp>
        <p:nvSpPr>
          <p:cNvPr id="10" name="TextBox 9"/>
          <p:cNvSpPr txBox="1"/>
          <p:nvPr/>
        </p:nvSpPr>
        <p:spPr>
          <a:xfrm>
            <a:off x="4855030" y="4366611"/>
            <a:ext cx="3439885" cy="338554"/>
          </a:xfrm>
          <a:prstGeom prst="rect">
            <a:avLst/>
          </a:prstGeom>
          <a:noFill/>
        </p:spPr>
        <p:txBody>
          <a:bodyPr wrap="square" rtlCol="0">
            <a:spAutoFit/>
          </a:bodyPr>
          <a:lstStyle/>
          <a:p>
            <a:r>
              <a:rPr lang="en-US" sz="1600" i="1" dirty="0">
                <a:solidFill>
                  <a:srgbClr val="0070C0"/>
                </a:solidFill>
              </a:rPr>
              <a:t>Series Switches Controlling One Load</a:t>
            </a:r>
          </a:p>
        </p:txBody>
      </p:sp>
    </p:spTree>
    <p:custDataLst>
      <p:tags r:id="rId1"/>
    </p:custDataLst>
    <p:extLst>
      <p:ext uri="{BB962C8B-B14F-4D97-AF65-F5344CB8AC3E}">
        <p14:creationId xmlns:p14="http://schemas.microsoft.com/office/powerpoint/2010/main" val="287063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4964" y="519120"/>
            <a:ext cx="217609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7" name="TextBox 6"/>
          <p:cNvSpPr txBox="1"/>
          <p:nvPr/>
        </p:nvSpPr>
        <p:spPr>
          <a:xfrm>
            <a:off x="585657" y="1395904"/>
            <a:ext cx="63927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semibold"/>
                <a:ea typeface="+mn-ea"/>
                <a:cs typeface="Open sans semibold"/>
              </a:rPr>
              <a:t>Objective</a:t>
            </a:r>
            <a:endParaRPr kumimoji="0" lang="en-US" sz="2400" b="0" i="0" u="none" strike="noStrike" kern="1200" cap="none" spc="0" normalizeH="0" baseline="0" noProof="0" dirty="0">
              <a:ln>
                <a:noFill/>
              </a:ln>
              <a:solidFill>
                <a:prstClr val="black">
                  <a:lumMod val="85000"/>
                  <a:lumOff val="15000"/>
                </a:prstClr>
              </a:solidFill>
              <a:effectLst/>
              <a:uLnTx/>
              <a:uFillTx/>
              <a:latin typeface="Open sans semibold"/>
              <a:ea typeface="Open Sans Semibold" panose="020B0706030804020204" pitchFamily="34" charset="0"/>
              <a:cs typeface="Open sans semibold"/>
            </a:endParaRPr>
          </a:p>
        </p:txBody>
      </p:sp>
      <p:sp>
        <p:nvSpPr>
          <p:cNvPr id="8" name="TextBox 7"/>
          <p:cNvSpPr txBox="1"/>
          <p:nvPr/>
        </p:nvSpPr>
        <p:spPr>
          <a:xfrm>
            <a:off x="585657" y="1921909"/>
            <a:ext cx="7857066" cy="1600438"/>
          </a:xfrm>
          <a:prstGeom prst="rect">
            <a:avLst/>
          </a:prstGeom>
          <a:noFill/>
        </p:spPr>
        <p:txBody>
          <a:bodyPr wrap="square" rtlCol="0">
            <a:spAutoFit/>
          </a:bodyPr>
          <a:lstStyle/>
          <a:p>
            <a:pPr marL="0" marR="0" lvl="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rPr>
              <a:t>Become familiar with ….</a:t>
            </a:r>
          </a:p>
          <a:p>
            <a:pPr marL="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75000"/>
                </a:srgbClr>
              </a:solidFill>
              <a:effectLst/>
              <a:uLnTx/>
              <a:uFillTx/>
              <a:latin typeface="Open Sans"/>
              <a:ea typeface="+mn-ea"/>
              <a:cs typeface="Open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Need edits/formatting</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Tree>
    <p:custDataLst>
      <p:tags r:id="rId1"/>
    </p:custDataLst>
    <p:extLst>
      <p:ext uri="{BB962C8B-B14F-4D97-AF65-F5344CB8AC3E}">
        <p14:creationId xmlns:p14="http://schemas.microsoft.com/office/powerpoint/2010/main" val="229565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Series circuits, cont.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3387878" cy="403187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Two or more loads can be wired in series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Both loads share total supply voltage, based on resistance of each load</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If resistance in each load is the same, voltage is divided equally</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If resistance of one load is higher than resistance of the second load, the load with higher resistance will receive higher voltage across that load</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4376063" y="4450634"/>
            <a:ext cx="4257994" cy="338554"/>
          </a:xfrm>
          <a:prstGeom prst="rect">
            <a:avLst/>
          </a:prstGeom>
          <a:noFill/>
        </p:spPr>
        <p:txBody>
          <a:bodyPr wrap="square" rtlCol="0">
            <a:spAutoFit/>
          </a:bodyPr>
          <a:lstStyle/>
          <a:p>
            <a:r>
              <a:rPr lang="en-US" sz="1600" i="1" dirty="0">
                <a:solidFill>
                  <a:srgbClr val="0070C0"/>
                </a:solidFill>
              </a:rPr>
              <a:t>Series Loads of Equal Wattage and Resistance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145" y="2240544"/>
            <a:ext cx="4573301" cy="1993999"/>
          </a:xfrm>
          <a:prstGeom prst="rect">
            <a:avLst/>
          </a:prstGeom>
        </p:spPr>
      </p:pic>
    </p:spTree>
    <p:custDataLst>
      <p:tags r:id="rId1"/>
    </p:custDataLst>
    <p:extLst>
      <p:ext uri="{BB962C8B-B14F-4D97-AF65-F5344CB8AC3E}">
        <p14:creationId xmlns:p14="http://schemas.microsoft.com/office/powerpoint/2010/main" val="285614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Rules for series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7589764" cy="2062103"/>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When 2 or more resistive loads are wired in series, “rules to remember” are: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Current remains the same throughout the series circuit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will be divided in proportion to the resistance of each load</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If any of the series loads fails (opens), all loads will stop working</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Total resistance of the series circuit is the sum of all resistances in the series circuit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Sum of the voltage drops across each resistive load is equal to applied or source voltage</a:t>
            </a:r>
          </a:p>
        </p:txBody>
      </p:sp>
    </p:spTree>
    <p:custDataLst>
      <p:tags r:id="rId1"/>
    </p:custDataLst>
    <p:extLst>
      <p:ext uri="{BB962C8B-B14F-4D97-AF65-F5344CB8AC3E}">
        <p14:creationId xmlns:p14="http://schemas.microsoft.com/office/powerpoint/2010/main" val="263358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Calculating current, resistance, &amp; voltage in a series circuit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3880066" cy="3046988"/>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In this diagram:  3 resistive heaters wired in series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Each has a different resistance value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When voltage is applied, voltage will be divided in proportion to resistance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Amount of voltage across each will be different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referred to as voltage drop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Each heater consuming part of the voltage causes a voltage drop to the other heaters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1932" y="2322147"/>
            <a:ext cx="4243097" cy="1850027"/>
          </a:xfrm>
          <a:prstGeom prst="rect">
            <a:avLst/>
          </a:prstGeom>
        </p:spPr>
      </p:pic>
      <p:sp>
        <p:nvSpPr>
          <p:cNvPr id="9" name="TextBox 8"/>
          <p:cNvSpPr txBox="1"/>
          <p:nvPr/>
        </p:nvSpPr>
        <p:spPr>
          <a:xfrm>
            <a:off x="5138060" y="4366611"/>
            <a:ext cx="2993570" cy="338554"/>
          </a:xfrm>
          <a:prstGeom prst="rect">
            <a:avLst/>
          </a:prstGeom>
          <a:noFill/>
        </p:spPr>
        <p:txBody>
          <a:bodyPr wrap="square" rtlCol="0">
            <a:spAutoFit/>
          </a:bodyPr>
          <a:lstStyle/>
          <a:p>
            <a:r>
              <a:rPr lang="en-US" sz="1600" i="1" dirty="0">
                <a:solidFill>
                  <a:srgbClr val="0070C0"/>
                </a:solidFill>
              </a:rPr>
              <a:t>Series Loads of Unequal Values</a:t>
            </a:r>
          </a:p>
        </p:txBody>
      </p:sp>
    </p:spTree>
    <p:custDataLst>
      <p:tags r:id="rId1"/>
    </p:custDataLst>
    <p:extLst>
      <p:ext uri="{BB962C8B-B14F-4D97-AF65-F5344CB8AC3E}">
        <p14:creationId xmlns:p14="http://schemas.microsoft.com/office/powerpoint/2010/main" val="3824137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Calculating current, resistance, &amp; voltage in a series circuit, cont.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541865" y="1923722"/>
                <a:ext cx="3880066" cy="4031873"/>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Calculate voltage drops across each heater:</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Use Ohm’s Law:  </a:t>
                </a:r>
                <a14:m>
                  <m:oMath xmlns:m="http://schemas.openxmlformats.org/officeDocument/2006/math">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 </m:t>
                    </m:r>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Total resistance found by adding: </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sSub>
                      <m:sSubPr>
                        <m:ctrlP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sSub>
                      <m:sSubPr>
                        <m:ctrlP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m:t>
                        </m:r>
                      </m:sub>
                    </m:sSub>
                    <m:r>
                      <a:rPr lang="en-US" sz="160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sSub>
                      <m:sSubPr>
                        <m:ctrlP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Substituting values:</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10 + 20 + 30 = 60 ohms</a:t>
                </a:r>
              </a:p>
              <a:p>
                <a:pPr marL="342900" indent="-342900">
                  <a:buFont typeface="+mj-lt"/>
                  <a:buAutoNum type="arabicPeriod"/>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 determine current flow, use Ohm’s Law again.  Solve for current:</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mj-lt"/>
                  <a:buAutoNum type="arabicPeriod"/>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Using the formula:</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dirty="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120/60=2</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mj-lt"/>
                  <a:buAutoNum type="arabicPeriod"/>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Now have total current; find voltage drop across each resistance using:</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 </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dirty="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541865" y="1923722"/>
                <a:ext cx="3880066" cy="4031873"/>
              </a:xfrm>
              <a:prstGeom prst="rect">
                <a:avLst/>
              </a:prstGeom>
              <a:blipFill>
                <a:blip r:embed="rId6"/>
                <a:stretch>
                  <a:fillRect l="-1258" t="-454"/>
                </a:stretch>
              </a:blipFill>
            </p:spPr>
            <p:txBody>
              <a:bodyPr/>
              <a:lstStyle/>
              <a:p>
                <a:r>
                  <a:rPr lang="en-US">
                    <a:noFill/>
                  </a:rPr>
                  <a:t> </a:t>
                </a:r>
              </a:p>
            </p:txBody>
          </p:sp>
        </mc:Fallback>
      </mc:AlternateContent>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1932" y="2322147"/>
            <a:ext cx="4243097" cy="1850027"/>
          </a:xfrm>
          <a:prstGeom prst="rect">
            <a:avLst/>
          </a:prstGeom>
        </p:spPr>
      </p:pic>
      <p:sp>
        <p:nvSpPr>
          <p:cNvPr id="9" name="TextBox 8"/>
          <p:cNvSpPr txBox="1"/>
          <p:nvPr/>
        </p:nvSpPr>
        <p:spPr>
          <a:xfrm>
            <a:off x="5138060" y="4366611"/>
            <a:ext cx="2993570" cy="338554"/>
          </a:xfrm>
          <a:prstGeom prst="rect">
            <a:avLst/>
          </a:prstGeom>
          <a:noFill/>
        </p:spPr>
        <p:txBody>
          <a:bodyPr wrap="square" rtlCol="0">
            <a:spAutoFit/>
          </a:bodyPr>
          <a:lstStyle/>
          <a:p>
            <a:r>
              <a:rPr lang="en-US" sz="1600" i="1" dirty="0">
                <a:solidFill>
                  <a:srgbClr val="0070C0"/>
                </a:solidFill>
              </a:rPr>
              <a:t>Series Loads of Unequal Values</a:t>
            </a:r>
          </a:p>
        </p:txBody>
      </p:sp>
    </p:spTree>
    <p:custDataLst>
      <p:tags r:id="rId1"/>
    </p:custDataLst>
    <p:extLst>
      <p:ext uri="{BB962C8B-B14F-4D97-AF65-F5344CB8AC3E}">
        <p14:creationId xmlns:p14="http://schemas.microsoft.com/office/powerpoint/2010/main" val="338128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Calculating current, resistance, &amp; voltage in a series circuit, cont.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541865" y="1923722"/>
                <a:ext cx="3880066" cy="2308324"/>
              </a:xfrm>
              <a:prstGeom prst="rect">
                <a:avLst/>
              </a:prstGeom>
            </p:spPr>
            <p:txBody>
              <a:bodyPr wrap="square">
                <a:spAutoFit/>
              </a:bodyPr>
              <a:lstStyle/>
              <a:p>
                <a:pPr marL="342900" lvl="0" indent="-342900">
                  <a:buFont typeface="+mj-lt"/>
                  <a:buAutoNum type="arabicPeriod" startAt="6"/>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drop across H1:</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e>
                      <m:sub>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𝐻</m:t>
                        </m:r>
                      </m:sub>
                    </m:sSub>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𝐼</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sSub>
                      <m:sSubPr>
                        <m:ctrlP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𝐻</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startAt="6"/>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Substituting: </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e>
                      <m: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𝐻</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10=20 </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𝑣𝑜𝑙𝑡𝑠</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startAt="6"/>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Doing the same for H2 and H3:</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e>
                      <m: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𝐻</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0=</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4</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0 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𝑣𝑜𝑙𝑡𝑠</m:t>
                    </m:r>
                  </m:oMath>
                </a14:m>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𝐸</m:t>
                        </m:r>
                      </m:e>
                      <m: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𝐻</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m:t>
                        </m:r>
                      </m:sub>
                    </m:sSub>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0=</m:t>
                    </m:r>
                    <m:r>
                      <a:rPr lang="en-US" sz="1600" b="0" i="1"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6</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0 </m:t>
                    </m:r>
                    <m:r>
                      <a:rPr lang="en-US" sz="1600" i="1">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𝑣𝑜𝑙𝑡𝑠</m:t>
                    </m:r>
                  </m:oMath>
                </a14:m>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mj-lt"/>
                  <a:buAutoNum type="arabicPeriod" startAt="6"/>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Add voltage drops, Rule 5 applies:</a:t>
                </a:r>
                <a:b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20 + 40 + 60 = 120 </a:t>
                </a:r>
              </a:p>
            </p:txBody>
          </p:sp>
        </mc:Choice>
        <mc:Fallback>
          <p:sp>
            <p:nvSpPr>
              <p:cNvPr id="4" name="Rectangle 3"/>
              <p:cNvSpPr>
                <a:spLocks noRot="1" noChangeAspect="1" noMove="1" noResize="1" noEditPoints="1" noAdjustHandles="1" noChangeArrowheads="1" noChangeShapeType="1" noTextEdit="1"/>
              </p:cNvSpPr>
              <p:nvPr/>
            </p:nvSpPr>
            <p:spPr>
              <a:xfrm>
                <a:off x="541865" y="1923722"/>
                <a:ext cx="3880066" cy="2308324"/>
              </a:xfrm>
              <a:prstGeom prst="rect">
                <a:avLst/>
              </a:prstGeom>
              <a:blipFill>
                <a:blip r:embed="rId6"/>
                <a:stretch>
                  <a:fillRect l="-1258" t="-2381" b="-2646"/>
                </a:stretch>
              </a:blipFill>
            </p:spPr>
            <p:txBody>
              <a:bodyPr/>
              <a:lstStyle/>
              <a:p>
                <a:r>
                  <a:rPr lang="en-US">
                    <a:noFill/>
                  </a:rPr>
                  <a:t> </a:t>
                </a:r>
              </a:p>
            </p:txBody>
          </p:sp>
        </mc:Fallback>
      </mc:AlternateContent>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1932" y="2322147"/>
            <a:ext cx="4243097" cy="1850027"/>
          </a:xfrm>
          <a:prstGeom prst="rect">
            <a:avLst/>
          </a:prstGeom>
        </p:spPr>
      </p:pic>
      <p:sp>
        <p:nvSpPr>
          <p:cNvPr id="9" name="TextBox 8"/>
          <p:cNvSpPr txBox="1"/>
          <p:nvPr/>
        </p:nvSpPr>
        <p:spPr>
          <a:xfrm>
            <a:off x="5138060" y="4366611"/>
            <a:ext cx="2993570" cy="338554"/>
          </a:xfrm>
          <a:prstGeom prst="rect">
            <a:avLst/>
          </a:prstGeom>
          <a:noFill/>
        </p:spPr>
        <p:txBody>
          <a:bodyPr wrap="square" rtlCol="0">
            <a:spAutoFit/>
          </a:bodyPr>
          <a:lstStyle/>
          <a:p>
            <a:r>
              <a:rPr lang="en-US" sz="1600" i="1" dirty="0">
                <a:solidFill>
                  <a:srgbClr val="0070C0"/>
                </a:solidFill>
              </a:rPr>
              <a:t>Series Loads of Unequal Values</a:t>
            </a:r>
          </a:p>
        </p:txBody>
      </p:sp>
    </p:spTree>
    <p:custDataLst>
      <p:tags r:id="rId1"/>
    </p:custDataLst>
    <p:extLst>
      <p:ext uri="{BB962C8B-B14F-4D97-AF65-F5344CB8AC3E}">
        <p14:creationId xmlns:p14="http://schemas.microsoft.com/office/powerpoint/2010/main" val="155190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Parallel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3387878" cy="3785652"/>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More than o</a:t>
            </a: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 current path</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Most electrical components in heating or cooling products are arranged in parallel</a:t>
            </a:r>
            <a:r>
              <a:rPr kumimoji="0" lang="en-US" sz="16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so each component receives source voltage</a:t>
            </a: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 this</a:t>
            </a:r>
            <a:r>
              <a:rPr kumimoji="0" lang="en-US" sz="16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example, both loads receive the source voltage of 120 VAC</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kern="0" baseline="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Total</a:t>
            </a: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amperage is the sum of amps in each load circuit</a:t>
            </a: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5268408" y="4212443"/>
            <a:ext cx="273766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70C0"/>
                </a:solidFill>
                <a:effectLst/>
                <a:uLnTx/>
                <a:uFillTx/>
              </a:rPr>
              <a:t>Parallel Circuit – Two Loads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924" y="1889385"/>
            <a:ext cx="4267764" cy="2247185"/>
          </a:xfrm>
          <a:prstGeom prst="rect">
            <a:avLst/>
          </a:prstGeom>
        </p:spPr>
      </p:pic>
    </p:spTree>
    <p:custDataLst>
      <p:tags r:id="rId1"/>
    </p:custDataLst>
    <p:extLst>
      <p:ext uri="{BB962C8B-B14F-4D97-AF65-F5344CB8AC3E}">
        <p14:creationId xmlns:p14="http://schemas.microsoft.com/office/powerpoint/2010/main" val="56755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Rules for parallel circuits</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5" y="1923722"/>
            <a:ext cx="7589764"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When 2 or more resistive  or inductive loads are wired in parallel, “rules to remember” are: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All loads receive full line voltage</a:t>
            </a:r>
            <a:r>
              <a:rPr kumimoji="0" lang="en-US" sz="16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(source voltage)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0" baseline="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total amperes in the circuit are the sum of the individual amperes measured in each branch of the parallel circuits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Each</a:t>
            </a:r>
            <a:r>
              <a:rPr kumimoji="0" lang="en-US" sz="16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load operates independently of the others; if one load fails, the others will continue to work</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kern="0" baseline="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Total</a:t>
            </a: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resistance of all branches in parallel is less than the smallest branch’s resistance (total resistance is less than the least)</a:t>
            </a: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2842119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Calculating resistance in a parallel circuit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808990" y="4705165"/>
            <a:ext cx="14620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mc:AlternateContent xmlns:mc="http://schemas.openxmlformats.org/markup-compatibility/2006">
        <mc:Choice xmlns:a14="http://schemas.microsoft.com/office/drawing/2010/main" Requires="a14">
          <p:sp>
            <p:nvSpPr>
              <p:cNvPr id="10" name="Rectangle 9"/>
              <p:cNvSpPr/>
              <p:nvPr/>
            </p:nvSpPr>
            <p:spPr>
              <a:xfrm>
                <a:off x="541865" y="1923722"/>
                <a:ext cx="3387878" cy="525278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Calculating voltage is not necessary</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Amperes – determined by applied voltage divided by loads’ resistance; total amperes = sum of amperes measured in each branch</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Only element requiring calculation is total resistance</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 resistances are added in parallel, total resistance decreases</a:t>
                </a:r>
              </a:p>
              <a:p>
                <a:pPr marL="285750" lvl="0" indent="-285750">
                  <a:buFont typeface="Wingdings" charset="2"/>
                  <a:buChar char="§"/>
                  <a:defRPr/>
                </a:pP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Formula for determining total resistance of two resistances in parallel:</a:t>
                </a:r>
                <a:b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600" b="0" i="0"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ctrlP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num>
                      <m:den>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den>
                    </m:f>
                  </m:oMath>
                </a14:m>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41865" y="1923722"/>
                <a:ext cx="3387878" cy="5252785"/>
              </a:xfrm>
              <a:prstGeom prst="rect">
                <a:avLst/>
              </a:prstGeom>
              <a:blipFill>
                <a:blip r:embed="rId6"/>
                <a:stretch>
                  <a:fillRect l="-719" t="-348" r="-899"/>
                </a:stretch>
              </a:blipFill>
            </p:spPr>
            <p:txBody>
              <a:bodyPr/>
              <a:lstStyle/>
              <a:p>
                <a:r>
                  <a:rPr lang="en-US">
                    <a:noFill/>
                  </a:rPr>
                  <a:t> </a:t>
                </a:r>
              </a:p>
            </p:txBody>
          </p:sp>
        </mc:Fallback>
      </mc:AlternateContent>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7046" y="2148988"/>
            <a:ext cx="4597400" cy="2420755"/>
          </a:xfrm>
          <a:prstGeom prst="rect">
            <a:avLst/>
          </a:prstGeom>
        </p:spPr>
      </p:pic>
    </p:spTree>
    <p:custDataLst>
      <p:tags r:id="rId1"/>
    </p:custDataLst>
    <p:extLst>
      <p:ext uri="{BB962C8B-B14F-4D97-AF65-F5344CB8AC3E}">
        <p14:creationId xmlns:p14="http://schemas.microsoft.com/office/powerpoint/2010/main" val="197377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Calculating resistance in a parallel circuit, cont.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mc:AlternateContent xmlns:mc="http://schemas.openxmlformats.org/markup-compatibility/2006">
        <mc:Choice xmlns:a14="http://schemas.microsoft.com/office/drawing/2010/main" Requires="a14">
          <p:sp>
            <p:nvSpPr>
              <p:cNvPr id="10" name="Rectangle 9"/>
              <p:cNvSpPr/>
              <p:nvPr/>
            </p:nvSpPr>
            <p:spPr>
              <a:xfrm>
                <a:off x="541865" y="1923722"/>
                <a:ext cx="8112278" cy="1438920"/>
              </a:xfrm>
              <a:prstGeom prst="rect">
                <a:avLst/>
              </a:prstGeom>
            </p:spPr>
            <p:txBody>
              <a:bodyPr wrap="square">
                <a:spAutoFit/>
              </a:bodyPr>
              <a:lstStyle/>
              <a:p>
                <a:pPr marL="285750" lvl="0" indent="-285750">
                  <a:buFont typeface="Wingdings" charset="2"/>
                  <a:buChar char="§"/>
                  <a:defRPr/>
                </a:pP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When more than two resistances are in parallel, another formula applies:</a:t>
                </a:r>
                <a:b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60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600" b="0" i="0"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type m:val="skw"/>
                        <m:ctrlP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6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6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m:t>
                            </m:r>
                          </m:sub>
                        </m:sSub>
                      </m:den>
                    </m:f>
                  </m:oMath>
                </a14:m>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When adding reciprocals, you</a:t>
                </a:r>
                <a:r>
                  <a:rPr kumimoji="0" lang="en-US" sz="16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must find a common denominator and convert.</a:t>
                </a: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r>
                  <a:rPr lang="en-US" sz="1600" kern="0" baseline="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Invert and divide</a:t>
                </a:r>
                <a:r>
                  <a:rPr lang="en-US" sz="16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new fraction to get total resistance.</a:t>
                </a: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charset="2"/>
                  <a:buChar char="§"/>
                  <a:tabLst/>
                  <a:defRPr/>
                </a:pPr>
                <a:endParaRPr kumimoji="0" lang="en-US" sz="1600" b="0" i="0" u="none" strike="noStrike" kern="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41865" y="1923722"/>
                <a:ext cx="8112278" cy="1438920"/>
              </a:xfrm>
              <a:prstGeom prst="rect">
                <a:avLst/>
              </a:prstGeom>
              <a:blipFill>
                <a:blip r:embed="rId6"/>
                <a:stretch>
                  <a:fillRect l="-301" t="-13559"/>
                </a:stretch>
              </a:blipFill>
            </p:spPr>
            <p:txBody>
              <a:bodyPr/>
              <a:lstStyle/>
              <a:p>
                <a:r>
                  <a:rPr lang="en-US">
                    <a:noFill/>
                  </a:rPr>
                  <a:t> </a:t>
                </a:r>
              </a:p>
            </p:txBody>
          </p:sp>
        </mc:Fallback>
      </mc:AlternateContent>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85703" y="3575792"/>
            <a:ext cx="2968743" cy="2603791"/>
          </a:xfrm>
          <a:prstGeom prst="rect">
            <a:avLst/>
          </a:prstGeom>
        </p:spPr>
      </p:pic>
      <p:sp>
        <p:nvSpPr>
          <p:cNvPr id="11" name="TextBox 10"/>
          <p:cNvSpPr txBox="1"/>
          <p:nvPr/>
        </p:nvSpPr>
        <p:spPr>
          <a:xfrm>
            <a:off x="361453" y="3607581"/>
            <a:ext cx="1261884" cy="369332"/>
          </a:xfrm>
          <a:prstGeom prst="rect">
            <a:avLst/>
          </a:prstGeom>
          <a:noFill/>
        </p:spPr>
        <p:txBody>
          <a:bodyPr wrap="none" rtlCol="0">
            <a:spAutoFit/>
          </a:bodyPr>
          <a:lstStyle/>
          <a:p>
            <a:r>
              <a:rPr lang="en-US" i="1" dirty="0">
                <a:solidFill>
                  <a:srgbClr val="0070C0"/>
                </a:solidFill>
              </a:rPr>
              <a:t>Example 1:</a:t>
            </a:r>
          </a:p>
        </p:txBody>
      </p:sp>
      <p:sp>
        <p:nvSpPr>
          <p:cNvPr id="4" name="TextBox 3"/>
          <p:cNvSpPr txBox="1"/>
          <p:nvPr/>
        </p:nvSpPr>
        <p:spPr>
          <a:xfrm>
            <a:off x="580716" y="4038313"/>
            <a:ext cx="3030830" cy="307777"/>
          </a:xfrm>
          <a:prstGeom prst="rect">
            <a:avLst/>
          </a:prstGeom>
          <a:noFill/>
        </p:spPr>
        <p:txBody>
          <a:bodyPr wrap="none" rtlCol="0">
            <a:spAutoFit/>
          </a:bodyPr>
          <a:lstStyle/>
          <a:p>
            <a:r>
              <a:rPr lang="en-US" sz="1400" dirty="0"/>
              <a:t>Find total resistance in this diagram</a:t>
            </a:r>
          </a:p>
        </p:txBody>
      </p:sp>
      <mc:AlternateContent xmlns:mc="http://schemas.openxmlformats.org/markup-compatibility/2006">
        <mc:Choice xmlns:a14="http://schemas.microsoft.com/office/drawing/2010/main" Requires="a14">
          <p:sp>
            <p:nvSpPr>
              <p:cNvPr id="12" name="Rectangle 11"/>
              <p:cNvSpPr/>
              <p:nvPr/>
            </p:nvSpPr>
            <p:spPr>
              <a:xfrm>
                <a:off x="580716" y="4407490"/>
                <a:ext cx="5384655" cy="1681999"/>
              </a:xfrm>
              <a:prstGeom prst="rect">
                <a:avLst/>
              </a:prstGeom>
            </p:spPr>
            <p:txBody>
              <a:bodyPr wrap="square">
                <a:spAutoFit/>
              </a:bodyPr>
              <a:lstStyle/>
              <a:p>
                <a:pPr marL="342900" lvl="0" indent="-342900">
                  <a:buFont typeface="+mj-lt"/>
                  <a:buAutoNum type="arabicPeriod"/>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Only 2 resistances, so use the formula</a:t>
                </a:r>
                <a:b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200"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num>
                      <m:den>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den>
                    </m:f>
                  </m:oMath>
                </a14:m>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buFont typeface="+mj-lt"/>
                  <a:buAutoNum type="arabicPeriod"/>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Substitute values in the formula:</a:t>
                </a:r>
                <a:b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400"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ctrlP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4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30</m:t>
                        </m:r>
                        <m: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𝑥</m:t>
                        </m:r>
                        <m:r>
                          <a:rPr lang="en-US" sz="14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45</m:t>
                        </m:r>
                      </m:num>
                      <m:den>
                        <m:r>
                          <a:rPr lang="en-US" sz="14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30</m:t>
                        </m:r>
                        <m:r>
                          <a:rPr lang="en-US" sz="14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4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45</m:t>
                        </m:r>
                      </m:den>
                    </m:f>
                  </m:oMath>
                </a14:m>
                <a: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r>
                      <a:rPr kumimoji="0" lang="en-US" sz="1200" b="0" i="1" u="none" strike="noStrike" kern="0" cap="none" spc="0" normalizeH="0" noProof="0" smtClean="0">
                        <a:ln>
                          <a:noFill/>
                        </a:ln>
                        <a:solidFill>
                          <a:prstClr val="black">
                            <a:lumMod val="85000"/>
                            <a:lumOff val="15000"/>
                          </a:prstClr>
                        </a:solidFill>
                        <a:effectLst/>
                        <a:uLnTx/>
                        <a:uFillTx/>
                        <a:latin typeface="Cambria Math" panose="02040503050406030204" pitchFamily="18" charset="0"/>
                        <a:ea typeface="Open Sans Light" panose="020B0306030504020204" pitchFamily="34" charset="0"/>
                        <a:cs typeface="Open Sans Light" panose="020B0306030504020204" pitchFamily="34" charset="0"/>
                      </a:rPr>
                      <m:t>=</m:t>
                    </m:r>
                    <m:f>
                      <m:fPr>
                        <m:ctrlPr>
                          <a:rPr kumimoji="0" lang="en-US" sz="1200" b="0" i="1" u="none" strike="noStrike" kern="0" cap="none" spc="0" normalizeH="0" noProof="0" smtClean="0">
                            <a:ln>
                              <a:noFill/>
                            </a:ln>
                            <a:solidFill>
                              <a:prstClr val="black">
                                <a:lumMod val="85000"/>
                                <a:lumOff val="15000"/>
                              </a:prstClr>
                            </a:solidFill>
                            <a:effectLst/>
                            <a:uLnTx/>
                            <a:uFillTx/>
                            <a:latin typeface="Cambria Math" panose="02040503050406030204" pitchFamily="18" charset="0"/>
                            <a:ea typeface="Open Sans Light" panose="020B0306030504020204" pitchFamily="34" charset="0"/>
                            <a:cs typeface="Open Sans Light" panose="020B0306030504020204" pitchFamily="34" charset="0"/>
                          </a:rPr>
                        </m:ctrlPr>
                      </m:fPr>
                      <m:num>
                        <m:r>
                          <a:rPr kumimoji="0" lang="en-US" sz="1200" b="0" i="1" u="none" strike="noStrike" kern="0" cap="none" spc="0" normalizeH="0" noProof="0" smtClean="0">
                            <a:ln>
                              <a:noFill/>
                            </a:ln>
                            <a:solidFill>
                              <a:prstClr val="black">
                                <a:lumMod val="85000"/>
                                <a:lumOff val="15000"/>
                              </a:prstClr>
                            </a:solidFill>
                            <a:effectLst/>
                            <a:uLnTx/>
                            <a:uFillTx/>
                            <a:latin typeface="Cambria Math" panose="02040503050406030204" pitchFamily="18" charset="0"/>
                            <a:ea typeface="Open Sans Light" panose="020B0306030504020204" pitchFamily="34" charset="0"/>
                            <a:cs typeface="Open Sans Light" panose="020B0306030504020204" pitchFamily="34" charset="0"/>
                          </a:rPr>
                          <m:t>1350</m:t>
                        </m:r>
                      </m:num>
                      <m:den>
                        <m:r>
                          <a:rPr kumimoji="0" lang="en-US" sz="1200" b="0" i="1" u="none" strike="noStrike" kern="0" cap="none" spc="0" normalizeH="0" noProof="0" smtClean="0">
                            <a:ln>
                              <a:noFill/>
                            </a:ln>
                            <a:solidFill>
                              <a:prstClr val="black">
                                <a:lumMod val="85000"/>
                                <a:lumOff val="15000"/>
                              </a:prstClr>
                            </a:solidFill>
                            <a:effectLst/>
                            <a:uLnTx/>
                            <a:uFillTx/>
                            <a:latin typeface="Cambria Math" panose="02040503050406030204" pitchFamily="18" charset="0"/>
                            <a:ea typeface="Open Sans Light" panose="020B0306030504020204" pitchFamily="34" charset="0"/>
                            <a:cs typeface="Open Sans Light" panose="020B0306030504020204" pitchFamily="34" charset="0"/>
                          </a:rPr>
                          <m:t>75</m:t>
                        </m:r>
                      </m:den>
                    </m:f>
                    <m:r>
                      <a:rPr kumimoji="0" lang="en-US" sz="1200" b="0" i="0" u="none" strike="noStrike" kern="0" cap="none" spc="0" normalizeH="0" noProof="0" smtClean="0">
                        <a:ln>
                          <a:noFill/>
                        </a:ln>
                        <a:solidFill>
                          <a:prstClr val="black">
                            <a:lumMod val="85000"/>
                            <a:lumOff val="15000"/>
                          </a:prstClr>
                        </a:solidFill>
                        <a:effectLst/>
                        <a:uLnTx/>
                        <a:uFillTx/>
                        <a:latin typeface="Cambria Math" panose="02040503050406030204" pitchFamily="18" charset="0"/>
                        <a:ea typeface="Open Sans Light" panose="020B0306030504020204" pitchFamily="34" charset="0"/>
                        <a:cs typeface="Open Sans Light" panose="020B0306030504020204" pitchFamily="34" charset="0"/>
                      </a:rPr>
                      <m:t>=18</m:t>
                    </m:r>
                  </m:oMath>
                </a14:m>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580716" y="4407490"/>
                <a:ext cx="5384655" cy="1681999"/>
              </a:xfrm>
              <a:prstGeom prst="rect">
                <a:avLst/>
              </a:prstGeom>
              <a:blipFill>
                <a:blip r:embed="rId8"/>
                <a:stretch>
                  <a:fillRect l="-226" t="-144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0072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Electrical Circuits</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Calculating resistance in a parallel circuit, cont.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8686" y="2195594"/>
            <a:ext cx="3044943" cy="3534437"/>
          </a:xfrm>
          <a:prstGeom prst="rect">
            <a:avLst/>
          </a:prstGeom>
        </p:spPr>
      </p:pic>
      <p:sp>
        <p:nvSpPr>
          <p:cNvPr id="13" name="TextBox 12"/>
          <p:cNvSpPr txBox="1"/>
          <p:nvPr/>
        </p:nvSpPr>
        <p:spPr>
          <a:xfrm>
            <a:off x="552069" y="2170093"/>
            <a:ext cx="1261884" cy="369332"/>
          </a:xfrm>
          <a:prstGeom prst="rect">
            <a:avLst/>
          </a:prstGeom>
          <a:noFill/>
        </p:spPr>
        <p:txBody>
          <a:bodyPr wrap="none" rtlCol="0">
            <a:spAutoFit/>
          </a:bodyPr>
          <a:lstStyle/>
          <a:p>
            <a:r>
              <a:rPr lang="en-US" i="1" dirty="0">
                <a:solidFill>
                  <a:srgbClr val="0070C0"/>
                </a:solidFill>
              </a:rPr>
              <a:t>Example 2:</a:t>
            </a:r>
          </a:p>
        </p:txBody>
      </p:sp>
      <p:sp>
        <p:nvSpPr>
          <p:cNvPr id="14" name="TextBox 13"/>
          <p:cNvSpPr txBox="1"/>
          <p:nvPr/>
        </p:nvSpPr>
        <p:spPr>
          <a:xfrm>
            <a:off x="755644" y="2542062"/>
            <a:ext cx="3030830" cy="307777"/>
          </a:xfrm>
          <a:prstGeom prst="rect">
            <a:avLst/>
          </a:prstGeom>
          <a:noFill/>
        </p:spPr>
        <p:txBody>
          <a:bodyPr wrap="none" rtlCol="0">
            <a:spAutoFit/>
          </a:bodyPr>
          <a:lstStyle/>
          <a:p>
            <a:r>
              <a:rPr lang="en-US" sz="1400" dirty="0"/>
              <a:t>Find total resistance in this diagram</a:t>
            </a:r>
          </a:p>
        </p:txBody>
      </p:sp>
      <mc:AlternateContent xmlns:mc="http://schemas.openxmlformats.org/markup-compatibility/2006">
        <mc:Choice xmlns:a14="http://schemas.microsoft.com/office/drawing/2010/main" Requires="a14">
          <p:sp>
            <p:nvSpPr>
              <p:cNvPr id="16" name="Rectangle 15"/>
              <p:cNvSpPr/>
              <p:nvPr/>
            </p:nvSpPr>
            <p:spPr>
              <a:xfrm>
                <a:off x="755645" y="3031866"/>
                <a:ext cx="5093042" cy="2931572"/>
              </a:xfrm>
              <a:prstGeom prst="rect">
                <a:avLst/>
              </a:prstGeom>
            </p:spPr>
            <p:txBody>
              <a:bodyPr wrap="square">
                <a:spAutoFit/>
              </a:bodyPr>
              <a:lstStyle/>
              <a:p>
                <a:pPr marL="342900" lvl="0" indent="-342900">
                  <a:spcAft>
                    <a:spcPts val="600"/>
                  </a:spcAft>
                  <a:buFont typeface="+mj-lt"/>
                  <a:buAutoNum type="arabicPeriod"/>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Use the formula of reciprocals:</a:t>
                </a:r>
                <a:b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200"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sub>
                        </m:s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sub>
                        </m:s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3</m:t>
                            </m:r>
                          </m:sub>
                        </m:sSub>
                      </m:den>
                    </m:f>
                  </m:oMath>
                </a14:m>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spcAft>
                    <a:spcPts val="600"/>
                  </a:spcAft>
                  <a:buFont typeface="+mj-lt"/>
                  <a:buAutoNum type="arabicPeriod"/>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Substitute values in the formula:</a:t>
                </a:r>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200"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6</m:t>
                        </m:r>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12</m:t>
                        </m:r>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den>
                    </m:f>
                  </m:oMath>
                </a14:m>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spcAft>
                    <a:spcPts val="600"/>
                  </a:spcAft>
                  <a:buFont typeface="+mj-lt"/>
                  <a:buAutoNum type="arabicPeriod"/>
                  <a:defRPr/>
                </a:pPr>
                <a: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Find common denominator = 24</a:t>
                </a:r>
              </a:p>
              <a:p>
                <a:pPr marL="342900" lvl="0" indent="-342900">
                  <a:spcAft>
                    <a:spcPts val="600"/>
                  </a:spcAft>
                  <a:buFont typeface="+mj-lt"/>
                  <a:buAutoNum type="arabicPeriod"/>
                  <a:defRPr/>
                </a:pPr>
                <a: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Convert:</a:t>
                </a:r>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r>
                      <a:rPr lang="en-US" sz="1200"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4</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 </m:t>
                        </m:r>
                      </m:den>
                    </m:f>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1</m:t>
                        </m:r>
                      </m:num>
                      <m:den>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den>
                    </m:f>
                  </m:oMath>
                </a14:m>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7</m:t>
                        </m:r>
                      </m:num>
                      <m:den>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den>
                    </m:f>
                  </m:oMath>
                </a14:m>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spcAft>
                    <a:spcPts val="600"/>
                  </a:spcAft>
                  <a:buFont typeface="+mj-lt"/>
                  <a:buAutoNum type="arabicPeriod"/>
                  <a:defRPr/>
                </a:pPr>
                <a:r>
                  <a:rPr lang="en-US" sz="1200"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Invert and divide:</a:t>
                </a:r>
                <a:br>
                  <a:rPr lang="en-US" sz="1200" b="1" kern="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br>
                <a14:m>
                  <m:oMath xmlns:m="http://schemas.openxmlformats.org/officeDocument/2006/math">
                    <m:f>
                      <m:fPr>
                        <m:type m:val="skw"/>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fPr>
                      <m:num>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m:t>
                        </m:r>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24</m:t>
                        </m:r>
                      </m:num>
                      <m:den>
                        <m:r>
                          <a:rPr lang="en-US" sz="1200" b="0" i="1" kern="0" smtClea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7</m:t>
                        </m:r>
                      </m:den>
                    </m:f>
                  </m:oMath>
                </a14:m>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spcAft>
                    <a:spcPts val="600"/>
                  </a:spcAft>
                  <a:buFont typeface="+mj-lt"/>
                  <a:buAutoNum type="arabicPeriod"/>
                  <a:defRPr/>
                </a:pPr>
                <a: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Total resistance </a:t>
                </a:r>
                <a14:m>
                  <m:oMath xmlns:m="http://schemas.openxmlformats.org/officeDocument/2006/math">
                    <m:sSub>
                      <m:sSubPr>
                        <m:ctrlP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ctrlPr>
                      </m:sSubPr>
                      <m:e>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𝑅</m:t>
                        </m:r>
                      </m:e>
                      <m:sub>
                        <m:r>
                          <a:rPr lang="en-US" sz="1200" i="1" kern="0">
                            <a:solidFill>
                              <a:prstClr val="black">
                                <a:lumMod val="85000"/>
                                <a:lumOff val="15000"/>
                              </a:prstClr>
                            </a:solidFill>
                            <a:latin typeface="Cambria Math" panose="02040503050406030204" pitchFamily="18" charset="0"/>
                            <a:ea typeface="Open Sans Light" panose="020B0306030504020204" pitchFamily="34" charset="0"/>
                            <a:cs typeface="Open Sans Light" panose="020B0306030504020204" pitchFamily="34" charset="0"/>
                          </a:rPr>
                          <m:t>𝑇</m:t>
                        </m:r>
                      </m:sub>
                    </m:sSub>
                  </m:oMath>
                </a14:m>
                <a: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 3.428</a:t>
                </a:r>
                <a:br>
                  <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endParaRPr kumimoji="0" lang="en-US" sz="1200" b="0" i="0" u="none" strike="noStrike" kern="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755645" y="3031866"/>
                <a:ext cx="5093042" cy="2931572"/>
              </a:xfrm>
              <a:prstGeom prst="rect">
                <a:avLst/>
              </a:prstGeom>
              <a:blipFill>
                <a:blip r:embed="rId7"/>
                <a:stretch>
                  <a:fillRect l="-359" t="-4990" b="-207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4124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Atomic theory of matter and electricity</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476204" cy="4462760"/>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Atom components:</a:t>
            </a:r>
          </a:p>
          <a:p>
            <a:pPr marL="742950" lvl="1" indent="-285750">
              <a:buFont typeface="Wingdings" charset="2"/>
              <a:buChar char="§"/>
              <a:defRPr/>
            </a:pPr>
            <a:r>
              <a:rPr lang="en-US" sz="14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Nucleus:</a:t>
            </a:r>
            <a:endParaRPr kumimoji="0" lang="en-US" sz="14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1200150" lvl="2" indent="-285750">
              <a:buFont typeface="Wingdings" charset="2"/>
              <a:buChar char="§"/>
              <a:defRPr/>
            </a:pPr>
            <a:r>
              <a:rPr lang="en-US" sz="14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Protons – positively charged</a:t>
            </a:r>
          </a:p>
          <a:p>
            <a:pPr marL="1200150" lvl="2" indent="-285750">
              <a:buFont typeface="Wingdings" charset="2"/>
              <a:buChar char="§"/>
              <a:defRPr/>
            </a:pPr>
            <a:r>
              <a:rPr kumimoji="0" lang="en-US" sz="14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Neutrons – no charge</a:t>
            </a:r>
          </a:p>
          <a:p>
            <a:pPr marL="742950" lvl="1" indent="-285750">
              <a:buFont typeface="Wingdings" charset="2"/>
              <a:buChar char="§"/>
              <a:defRPr/>
            </a:pPr>
            <a:r>
              <a:rPr lang="en-US" sz="14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Electrons – negatively charged</a:t>
            </a:r>
          </a:p>
          <a:p>
            <a:pPr marL="285750" indent="-285750">
              <a:buFont typeface="Wingdings" charset="2"/>
              <a:buChar char="§"/>
              <a:defRPr/>
            </a:pPr>
            <a:endParaRPr kumimoji="0" lang="en-US" sz="14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r>
              <a:rPr lang="en-US" sz="14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Usually atoms have equal number of protons &amp; electrons</a:t>
            </a:r>
          </a:p>
          <a:p>
            <a:pPr marL="285750" indent="-285750">
              <a:buFont typeface="Wingdings" charset="2"/>
              <a:buChar char="§"/>
              <a:defRPr/>
            </a:pPr>
            <a:r>
              <a:rPr kumimoji="0" lang="en-US" sz="1400" b="0" i="0" u="none" strike="noStrike" kern="1200" cap="none" spc="0" normalizeH="0" baseline="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Gaining</a:t>
            </a:r>
            <a:r>
              <a:rPr kumimoji="0" lang="en-US" sz="1400" b="0" i="0" u="none" strike="noStrike" kern="1200" cap="none" spc="0" normalizeH="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or losing an electron “charges” an atom – negatively or positively</a:t>
            </a:r>
          </a:p>
          <a:p>
            <a:pPr marL="285750" indent="-285750">
              <a:buFont typeface="Wingdings" charset="2"/>
              <a:buChar char="§"/>
              <a:defRPr/>
            </a:pPr>
            <a:r>
              <a:rPr lang="en-US" sz="1400" baseline="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Metals have electrons that can easily be “knocked out of orbit” around the nucleus – these free electrons</a:t>
            </a:r>
            <a:r>
              <a:rPr lang="en-US" sz="14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and the materials are conductors</a:t>
            </a:r>
          </a:p>
          <a:p>
            <a:pPr marL="285750" indent="-285750">
              <a:buFont typeface="Wingdings" charset="2"/>
              <a:buChar char="§"/>
              <a:defRPr/>
            </a:pPr>
            <a:r>
              <a:rPr lang="en-US" sz="14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When atom loses electrons, it contains a + charge; the atom can easily attract and acquire additional electrons, making it negatively charged</a:t>
            </a:r>
          </a:p>
          <a:p>
            <a:pPr marL="285750" indent="-285750">
              <a:buFont typeface="Wingdings" charset="2"/>
              <a:buChar char="§"/>
              <a:defRPr/>
            </a:pPr>
            <a:r>
              <a:rPr lang="en-US" sz="14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Alternating state of positively and negatively charged particles permits flow of electrons between the two atoms</a:t>
            </a:r>
          </a:p>
          <a:p>
            <a:pPr marL="285750" indent="-285750">
              <a:buFont typeface="Wingdings" charset="2"/>
              <a:buChar char="§"/>
              <a:defRPr/>
            </a:pPr>
            <a:r>
              <a:rPr lang="en-US" sz="14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Flow of electrons is electrical energy - electricity</a:t>
            </a:r>
            <a:endParaRPr lang="en-US"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a:blip r:embed="rId6"/>
          <a:stretch>
            <a:fillRect/>
          </a:stretch>
        </p:blipFill>
        <p:spPr>
          <a:xfrm>
            <a:off x="5558223" y="1972299"/>
            <a:ext cx="2396569" cy="2083887"/>
          </a:xfrm>
          <a:prstGeom prst="rect">
            <a:avLst/>
          </a:prstGeom>
        </p:spPr>
      </p:pic>
      <p:pic>
        <p:nvPicPr>
          <p:cNvPr id="6" name="Picture 5"/>
          <p:cNvPicPr>
            <a:picLocks noChangeAspect="1"/>
          </p:cNvPicPr>
          <p:nvPr/>
        </p:nvPicPr>
        <p:blipFill>
          <a:blip r:embed="rId7"/>
          <a:stretch>
            <a:fillRect/>
          </a:stretch>
        </p:blipFill>
        <p:spPr>
          <a:xfrm>
            <a:off x="5018071" y="4434185"/>
            <a:ext cx="3540303" cy="1280623"/>
          </a:xfrm>
          <a:prstGeom prst="rect">
            <a:avLst/>
          </a:prstGeom>
        </p:spPr>
      </p:pic>
    </p:spTree>
    <p:custDataLst>
      <p:tags r:id="rId1"/>
    </p:custDataLst>
    <p:extLst>
      <p:ext uri="{BB962C8B-B14F-4D97-AF65-F5344CB8AC3E}">
        <p14:creationId xmlns:p14="http://schemas.microsoft.com/office/powerpoint/2010/main" val="260235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Production</a:t>
            </a:r>
            <a:r>
              <a:rPr kumimoji="0" lang="en-US" sz="1800" b="0" i="0" u="none" strike="noStrike" kern="1200" cap="none" spc="0" normalizeH="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 of electricity - chemical</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204794" cy="4031873"/>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Batteries produce flow of electrons by chemical reaction between two electrodes</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Electrodes – “solid conductors through which an electric current can pass”</a:t>
            </a:r>
          </a:p>
          <a:p>
            <a:pPr marL="742950" lvl="1" indent="-285750">
              <a:buFont typeface="Wingdings" charset="2"/>
              <a:buChar char="§"/>
              <a:defRPr/>
            </a:pPr>
            <a:r>
              <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One electrode give up electrons; the other collects them</a:t>
            </a:r>
          </a:p>
          <a:p>
            <a:pPr marL="285750" indent="-285750">
              <a:buFont typeface="Wingdings" charset="2"/>
              <a:buChar char="§"/>
              <a:defRPr/>
            </a:pPr>
            <a:r>
              <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Electrodes constructed of dissimilar metals</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When encased in an electrolyte (e.g., acid or paste), electricity is produced by chemical reactions of electrolyte &amp; conductors</a:t>
            </a:r>
          </a:p>
          <a:p>
            <a:pPr marL="285750" indent="-285750">
              <a:buFont typeface="Wingdings" charset="2"/>
              <a:buChar char="§"/>
              <a:defRPr/>
            </a:pPr>
            <a:r>
              <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Batteries produce Direct Current (DC) – electron flow in one direction only</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217" y="1674218"/>
            <a:ext cx="1796693" cy="172608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647" y="3136023"/>
            <a:ext cx="1397766" cy="139776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6869" y="4533789"/>
            <a:ext cx="1885041" cy="1261264"/>
          </a:xfrm>
          <a:prstGeom prst="rect">
            <a:avLst/>
          </a:prstGeom>
        </p:spPr>
      </p:pic>
    </p:spTree>
    <p:custDataLst>
      <p:tags r:id="rId1"/>
    </p:custDataLst>
    <p:extLst>
      <p:ext uri="{BB962C8B-B14F-4D97-AF65-F5344CB8AC3E}">
        <p14:creationId xmlns:p14="http://schemas.microsoft.com/office/powerpoint/2010/main" val="345280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Production</a:t>
            </a:r>
            <a:r>
              <a:rPr kumimoji="0" lang="en-US" sz="1800" b="0" i="0" u="none" strike="noStrike" kern="1200" cap="none" spc="0" normalizeH="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 of electricity – magnetic induction/magnetism</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3958214" cy="2800767"/>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Most widely used form of electricity generation</a:t>
            </a:r>
            <a:endParaRPr kumimoji="0" lang="en-US" sz="16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r>
              <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Rotating magnets within a coil of wire create lines of force that cause an alternating current (AC) to flow within </a:t>
            </a:r>
            <a:r>
              <a:rPr lang="en-US" sz="1600" noProof="0" dirty="0" err="1">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 wire</a:t>
            </a: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Magnets break lines of force and induce AC to be produced</a:t>
            </a:r>
          </a:p>
          <a:p>
            <a:pPr marL="285750" indent="-285750">
              <a:buFont typeface="Wingdings" charset="2"/>
              <a:buChar char="§"/>
              <a:defRPr/>
            </a:pPr>
            <a:r>
              <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This method of electrical generation powers our homes, offices, and HVAC equipment</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335" y="2243426"/>
            <a:ext cx="3714393" cy="2299780"/>
          </a:xfrm>
          <a:prstGeom prst="rect">
            <a:avLst/>
          </a:prstGeom>
        </p:spPr>
      </p:pic>
    </p:spTree>
    <p:custDataLst>
      <p:tags r:id="rId1"/>
    </p:custDataLst>
    <p:extLst>
      <p:ext uri="{BB962C8B-B14F-4D97-AF65-F5344CB8AC3E}">
        <p14:creationId xmlns:p14="http://schemas.microsoft.com/office/powerpoint/2010/main" val="59734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Production</a:t>
            </a:r>
            <a:r>
              <a:rPr kumimoji="0" lang="en-US" sz="1800" b="0" i="0" u="none" strike="noStrike" kern="1200" cap="none" spc="0" normalizeH="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rPr>
              <a:t> of electricity – heat</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3475329" cy="427809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Small amount of voltage is produced if two dissimilar metals are joined together at one end and the junction is heated</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Example: Heat from pilot flame causes thermocouple to create small amount of DC voltage.</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energizes small coil in gas valve, holding pilot valve open to allow gas to flow</a:t>
            </a:r>
          </a:p>
          <a:p>
            <a:pPr marL="742950" lvl="1" indent="-285750">
              <a:buFont typeface="Wingdings" charset="2"/>
              <a:buChar char="§"/>
              <a:defRPr/>
            </a:pPr>
            <a:r>
              <a:rPr kumimoji="0" lang="en-US" sz="16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If</a:t>
            </a:r>
            <a:r>
              <a:rPr kumimoji="0" lang="en-US" sz="1600" b="0" i="0" u="none" strike="noStrike" kern="1200" cap="none" spc="0" normalizeH="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flame goes out, heat is removed from thermocouple, causing pilot valve to close</a:t>
            </a:r>
            <a:endParaRPr kumimoji="0" lang="en-US" sz="1600" b="0" i="0" u="none" strike="noStrike" kern="1200" cap="none" spc="0" normalizeH="0" baseline="0" noProof="0" dirty="0">
              <a:ln>
                <a:noFill/>
              </a:ln>
              <a:solidFill>
                <a:prstClr val="black">
                  <a:lumMod val="85000"/>
                  <a:lumOff val="15000"/>
                </a:prst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5192" y="1956104"/>
            <a:ext cx="3385506" cy="18727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5580" y="4134187"/>
            <a:ext cx="2233602" cy="2233602"/>
          </a:xfrm>
          <a:prstGeom prst="rect">
            <a:avLst/>
          </a:prstGeom>
        </p:spPr>
      </p:pic>
    </p:spTree>
    <p:custDataLst>
      <p:tags r:id="rId1"/>
    </p:custDataLst>
    <p:extLst>
      <p:ext uri="{BB962C8B-B14F-4D97-AF65-F5344CB8AC3E}">
        <p14:creationId xmlns:p14="http://schemas.microsoft.com/office/powerpoint/2010/main" val="99926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3C81"/>
                </a:solidFill>
                <a:latin typeface="Open Sans" panose="020B0606030504020204" pitchFamily="34" charset="0"/>
                <a:ea typeface="Open Sans" panose="020B0606030504020204" pitchFamily="34" charset="0"/>
                <a:cs typeface="Open Sans" panose="020B0606030504020204" pitchFamily="34" charset="0"/>
              </a:rPr>
              <a:t>Conductors and insulators of electricity</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276713" cy="5016758"/>
          </a:xfrm>
          <a:prstGeom prst="rect">
            <a:avLst/>
          </a:prstGeom>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Conductors</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Not all metals conduct electricity equally</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Good electrical conductors:</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Copper</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Aluminum</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Silver</a:t>
            </a:r>
          </a:p>
          <a:p>
            <a:pP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Insulators do not easily give up or take on free electrons</a:t>
            </a:r>
          </a:p>
          <a:p>
            <a:pPr marL="285750"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Examples:</a:t>
            </a:r>
          </a:p>
          <a:p>
            <a:pPr marL="742950" lvl="1"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Glass</a:t>
            </a:r>
          </a:p>
          <a:p>
            <a:pPr marL="742950" lvl="1"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Rubber</a:t>
            </a:r>
          </a:p>
          <a:p>
            <a:pPr marL="285750"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Insulators can fail if:</a:t>
            </a:r>
          </a:p>
          <a:p>
            <a:pPr marL="742950" lvl="1"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Electrical potential exceeds insulating characteristics</a:t>
            </a:r>
          </a:p>
          <a:p>
            <a:pPr marL="742950" lvl="1" indent="-285750">
              <a:buFont typeface="Arial" panose="020B0604020202020204" pitchFamily="34" charset="0"/>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Amount of current exceeds rating of the conductor</a:t>
            </a:r>
          </a:p>
          <a:p>
            <a:pP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Good conductors &amp; insulators are necessary for operation &amp; control of HVAC components</a:t>
            </a: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6443" y="3102654"/>
            <a:ext cx="3925888" cy="1212759"/>
          </a:xfrm>
          <a:prstGeom prst="rect">
            <a:avLst/>
          </a:prstGeom>
        </p:spPr>
      </p:pic>
    </p:spTree>
    <p:custDataLst>
      <p:tags r:id="rId1"/>
    </p:custDataLst>
    <p:extLst>
      <p:ext uri="{BB962C8B-B14F-4D97-AF65-F5344CB8AC3E}">
        <p14:creationId xmlns:p14="http://schemas.microsoft.com/office/powerpoint/2010/main" val="19390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Electrical potential (Voltage)</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276713" cy="5262979"/>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(represented by “E”)  is the </a:t>
            </a: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pressure</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behind electron flow</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 measures pressure of electricity</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Does not indicate total amount of energy being used</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Just as with a water pipe, there can be pressure without flow when it is turned off</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Drop in pressure occurs when demand of usage exceeds capabilities of incoming supply</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Example: When a large load starts, lights dim for a second</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Voltage drops when this occurs</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Systems that run on higher voltage have capability of using more total energy, but usage is determined by the load doing the work</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4960" r="16730"/>
          <a:stretch/>
        </p:blipFill>
        <p:spPr>
          <a:xfrm>
            <a:off x="5959443" y="3895755"/>
            <a:ext cx="2414427" cy="1988152"/>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9730" r="12607"/>
          <a:stretch/>
        </p:blipFill>
        <p:spPr>
          <a:xfrm>
            <a:off x="6334449" y="1510503"/>
            <a:ext cx="1664413" cy="2143125"/>
          </a:xfrm>
          <a:prstGeom prst="rect">
            <a:avLst/>
          </a:prstGeom>
        </p:spPr>
      </p:pic>
    </p:spTree>
    <p:custDataLst>
      <p:tags r:id="rId1"/>
    </p:custDataLst>
    <p:extLst>
      <p:ext uri="{BB962C8B-B14F-4D97-AF65-F5344CB8AC3E}">
        <p14:creationId xmlns:p14="http://schemas.microsoft.com/office/powerpoint/2010/main" val="262277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41867" y="1198866"/>
            <a:ext cx="405553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Introduction to Electricity</a:t>
            </a:r>
          </a:p>
        </p:txBody>
      </p:sp>
      <p:sp>
        <p:nvSpPr>
          <p:cNvPr id="20" name="TextBox 19"/>
          <p:cNvSpPr txBox="1"/>
          <p:nvPr/>
        </p:nvSpPr>
        <p:spPr>
          <a:xfrm>
            <a:off x="541866" y="1644235"/>
            <a:ext cx="70396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003C81"/>
                </a:solidFill>
                <a:latin typeface="Open Sans" panose="020B0606030504020204" pitchFamily="34" charset="0"/>
                <a:ea typeface="Open Sans" panose="020B0606030504020204" pitchFamily="34" charset="0"/>
                <a:cs typeface="Open Sans" panose="020B0606030504020204" pitchFamily="34" charset="0"/>
              </a:rPr>
              <a:t>Current flow (Amperage)</a:t>
            </a:r>
            <a:endParaRPr kumimoji="0" lang="en-US" sz="1800" b="0" i="0" u="none" strike="noStrike" kern="1200" cap="none" spc="0" normalizeH="0" baseline="0" noProof="0" dirty="0">
              <a:ln>
                <a:noFill/>
              </a:ln>
              <a:solidFill>
                <a:srgbClr val="003C8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006" r="73892"/>
          <a:stretch/>
        </p:blipFill>
        <p:spPr>
          <a:xfrm>
            <a:off x="8754446" y="6367789"/>
            <a:ext cx="435770" cy="588555"/>
          </a:xfrm>
          <a:prstGeom prst="rect">
            <a:avLst/>
          </a:prstGeom>
        </p:spPr>
      </p:pic>
      <p:sp>
        <p:nvSpPr>
          <p:cNvPr id="8" name="TextBox 7"/>
          <p:cNvSpPr txBox="1"/>
          <p:nvPr/>
        </p:nvSpPr>
        <p:spPr>
          <a:xfrm>
            <a:off x="94964" y="519120"/>
            <a:ext cx="2176095" cy="246221"/>
          </a:xfrm>
          <a:prstGeom prst="rect">
            <a:avLst/>
          </a:prstGeom>
          <a:noFill/>
        </p:spPr>
        <p:txBody>
          <a:bodyPr wrap="square" rtlCol="0">
            <a:spAutoFit/>
          </a:bodyPr>
          <a:lstStyle/>
          <a:p>
            <a:pPr lvl="0">
              <a:defRPr/>
            </a:pPr>
            <a:r>
              <a:rPr lang="en-US" sz="10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rPr>
              <a:t>Electricity Fundamentals</a:t>
            </a:r>
          </a:p>
        </p:txBody>
      </p:sp>
      <p:sp>
        <p:nvSpPr>
          <p:cNvPr id="3" name="TextBox 2"/>
          <p:cNvSpPr txBox="1"/>
          <p:nvPr/>
        </p:nvSpPr>
        <p:spPr>
          <a:xfrm>
            <a:off x="444213" y="4705165"/>
            <a:ext cx="26115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Open Sans Light"/>
              <a:ea typeface="+mn-ea"/>
              <a:cs typeface="+mn-cs"/>
            </a:endParaRPr>
          </a:p>
        </p:txBody>
      </p:sp>
      <p:sp>
        <p:nvSpPr>
          <p:cNvPr id="4" name="Rectangle 3"/>
          <p:cNvSpPr/>
          <p:nvPr/>
        </p:nvSpPr>
        <p:spPr>
          <a:xfrm>
            <a:off x="541867" y="1972299"/>
            <a:ext cx="4780145" cy="5016758"/>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Amperage (represented by “I”)  is the </a:t>
            </a:r>
            <a:r>
              <a:rPr lang="en-US" sz="1600" b="1"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flow of electrons</a:t>
            </a: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 current</a:t>
            </a: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For current to flow, must be a complete path from the power source to the load and back</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Pathway is called a circuit</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Two types of current:</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Direct Current (DC) – flow of electrons in one direction</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Alternating Current (AC) – flows in two directions (change in direction is called frequency, measured in hertz)</a:t>
            </a:r>
          </a:p>
          <a:p>
            <a:pPr marL="285750"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Current is measure in amperes (represented by symbol “A”)</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 microamp (µ) = 0.000001</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 milliampere (m) = 0.001</a:t>
            </a:r>
          </a:p>
          <a:p>
            <a:pPr marL="742950" lvl="1" indent="-285750">
              <a:buFont typeface="Wingdings" charset="2"/>
              <a:buChar char="§"/>
              <a:defRPr/>
            </a:pPr>
            <a:r>
              <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rPr>
              <a:t>1 kiloamp (k) = 1000</a:t>
            </a:r>
          </a:p>
          <a:p>
            <a:pPr marL="742950" lvl="1"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charset="2"/>
              <a:buChar char="§"/>
              <a:tabLst/>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Wingdings" charset="2"/>
              <a:buChar char="§"/>
              <a:defRPr/>
            </a:pPr>
            <a:endParaRPr lang="en-US" sz="1600" noProof="0" dirty="0">
              <a:solidFill>
                <a:prstClr val="black">
                  <a:lumMod val="85000"/>
                  <a:lumOff val="1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7061" y="2111371"/>
            <a:ext cx="2702336" cy="183113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8157" y="4100801"/>
            <a:ext cx="2737626" cy="1783007"/>
          </a:xfrm>
          <a:prstGeom prst="rect">
            <a:avLst/>
          </a:prstGeom>
        </p:spPr>
      </p:pic>
    </p:spTree>
    <p:custDataLst>
      <p:tags r:id="rId1"/>
    </p:custDataLst>
    <p:extLst>
      <p:ext uri="{BB962C8B-B14F-4D97-AF65-F5344CB8AC3E}">
        <p14:creationId xmlns:p14="http://schemas.microsoft.com/office/powerpoint/2010/main" val="9968903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Custom 2">
      <a:dk1>
        <a:srgbClr val="26262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10171</TotalTime>
  <Words>6121</Words>
  <Application>Microsoft Office PowerPoint</Application>
  <PresentationFormat>On-screen Show (4:3)</PresentationFormat>
  <Paragraphs>498</Paragraphs>
  <Slides>29</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Calibri Light</vt:lpstr>
      <vt:lpstr>Cambria Math</vt:lpstr>
      <vt:lpstr>Open Sans</vt:lpstr>
      <vt:lpstr>Open Sans Light</vt:lpstr>
      <vt:lpstr>Open Sans Semibold</vt:lpstr>
      <vt:lpstr>Open Sans Semibold</vt:lpstr>
      <vt:lpstr>Wingdings</vt:lpstr>
      <vt:lpstr>1_Office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Kemper</dc:creator>
  <cp:lastModifiedBy>David Flanagin</cp:lastModifiedBy>
  <cp:revision>375</cp:revision>
  <cp:lastPrinted>2017-01-31T07:15:42Z</cp:lastPrinted>
  <dcterms:created xsi:type="dcterms:W3CDTF">2017-01-16T05:49:24Z</dcterms:created>
  <dcterms:modified xsi:type="dcterms:W3CDTF">2017-03-20T21:48:40Z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1935C6C0-7749-4F62-9C07-C2CDBF478268</vt:lpwstr>
  </property>
  <property fmtid="{D5CDD505-2E9C-101B-9397-08002B2CF9AE}" pid="3" name="ArticulatePath">
    <vt:lpwstr>JohnstoneSupply_PPT template</vt:lpwstr>
  </property>
</Properties>
</file>