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diagrams/quickStyle2.xml" ContentType="application/vnd.openxmlformats-officedocument.drawingml.diagramStyle+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notesSlides/notesSlide23.xml" ContentType="application/vnd.openxmlformats-officedocument.presentationml.notesSlide+xml"/>
  <Override PartName="/docProps/custom.xml" ContentType="application/vnd.openxmlformats-officedocument.custom-properties+xml"/>
  <Override PartName="/ppt/diagrams/layout3.xml" ContentType="application/vnd.openxmlformats-officedocument.drawingml.diagramLayout+xml"/>
  <Override PartName="/ppt/notesSlides/notesSlide9.xml" ContentType="application/vnd.openxmlformats-officedocument.presentationml.notesSlide+xml"/>
  <Override PartName="/ppt/diagrams/data4.xml" ContentType="application/vnd.openxmlformats-officedocument.drawingml.diagramData+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diagrams/colors4.xml" ContentType="application/vnd.openxmlformats-officedocument.drawingml.diagramColors+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6858000" type="screen4x3"/>
  <p:notesSz cx="6858000" cy="9144000"/>
  <p:custDataLst>
    <p:tags r:id="rId4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3C81"/>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75652" autoAdjust="0"/>
  </p:normalViewPr>
  <p:slideViewPr>
    <p:cSldViewPr snapToGrid="0">
      <p:cViewPr varScale="1">
        <p:scale>
          <a:sx n="68" d="100"/>
          <a:sy n="68" d="100"/>
        </p:scale>
        <p:origin x="-2016"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F8EAE6-A920-4854-800E-A8339AA05573}" type="doc">
      <dgm:prSet loTypeId="urn:microsoft.com/office/officeart/2005/8/layout/process2" loCatId="process" qsTypeId="urn:microsoft.com/office/officeart/2005/8/quickstyle/3d1" qsCatId="3D" csTypeId="urn:microsoft.com/office/officeart/2005/8/colors/accent1_2" csCatId="accent1" phldr="1"/>
      <dgm:spPr/>
    </dgm:pt>
    <dgm:pt modelId="{0D1EEC54-F689-4FDE-868B-64B3A3A13B68}">
      <dgm:prSet phldrT="[Text]"/>
      <dgm:spPr/>
      <dgm:t>
        <a:bodyPr/>
        <a:lstStyle/>
        <a:p>
          <a:pPr algn="ctr"/>
          <a:r>
            <a:rPr lang="en-US" dirty="0">
              <a:latin typeface="Open Sans Light" pitchFamily="34" charset="0"/>
              <a:ea typeface="Open Sans Light" pitchFamily="34" charset="0"/>
              <a:cs typeface="Open Sans Light" pitchFamily="34" charset="0"/>
            </a:rPr>
            <a:t>Make the customer feel comfortable</a:t>
          </a:r>
        </a:p>
      </dgm:t>
    </dgm:pt>
    <dgm:pt modelId="{05F37D54-1692-4CA6-AE20-AE074E03AF77}" type="parTrans" cxnId="{D7461B0B-1C63-431F-A993-E95E9A029667}">
      <dgm:prSet/>
      <dgm:spPr/>
      <dgm:t>
        <a:bodyPr/>
        <a:lstStyle/>
        <a:p>
          <a:pPr algn="ctr"/>
          <a:endParaRPr lang="en-US"/>
        </a:p>
      </dgm:t>
    </dgm:pt>
    <dgm:pt modelId="{69B32680-C46E-43E7-9089-8EC2C97FAF16}" type="sibTrans" cxnId="{D7461B0B-1C63-431F-A993-E95E9A029667}">
      <dgm:prSet/>
      <dgm:spPr/>
      <dgm:t>
        <a:bodyPr/>
        <a:lstStyle/>
        <a:p>
          <a:pPr algn="ctr"/>
          <a:endParaRPr lang="en-US"/>
        </a:p>
      </dgm:t>
    </dgm:pt>
    <dgm:pt modelId="{DACFBF2F-7DDA-438D-9FC1-1EF5FB8AC3C1}">
      <dgm:prSet phldrT="[Text]"/>
      <dgm:spPr/>
      <dgm:t>
        <a:bodyPr/>
        <a:lstStyle/>
        <a:p>
          <a:pPr algn="ctr"/>
          <a:r>
            <a:rPr lang="en-US" dirty="0">
              <a:latin typeface="Open Sans Light" pitchFamily="34" charset="0"/>
              <a:ea typeface="Open Sans Light" pitchFamily="34" charset="0"/>
              <a:cs typeface="Open Sans Light" pitchFamily="34" charset="0"/>
            </a:rPr>
            <a:t>Help ease tensions</a:t>
          </a:r>
        </a:p>
      </dgm:t>
    </dgm:pt>
    <dgm:pt modelId="{F5B4ACDB-44F3-4136-9862-F24B54336CFF}" type="parTrans" cxnId="{97DBD5AE-F179-46BE-B3A9-AC0C6F2CEA99}">
      <dgm:prSet/>
      <dgm:spPr/>
      <dgm:t>
        <a:bodyPr/>
        <a:lstStyle/>
        <a:p>
          <a:pPr algn="ctr"/>
          <a:endParaRPr lang="en-US"/>
        </a:p>
      </dgm:t>
    </dgm:pt>
    <dgm:pt modelId="{012BE9CD-E6BB-4E38-A710-A642AFD8A7FB}" type="sibTrans" cxnId="{97DBD5AE-F179-46BE-B3A9-AC0C6F2CEA99}">
      <dgm:prSet/>
      <dgm:spPr/>
      <dgm:t>
        <a:bodyPr/>
        <a:lstStyle/>
        <a:p>
          <a:pPr algn="ctr"/>
          <a:endParaRPr lang="en-US"/>
        </a:p>
      </dgm:t>
    </dgm:pt>
    <dgm:pt modelId="{93AFECCC-156A-43FF-A3B7-30CA1D42D767}">
      <dgm:prSet phldrT="[Text]"/>
      <dgm:spPr/>
      <dgm:t>
        <a:bodyPr/>
        <a:lstStyle/>
        <a:p>
          <a:pPr algn="ctr"/>
          <a:r>
            <a:rPr lang="en-US" dirty="0">
              <a:latin typeface="Open Sans Light" pitchFamily="34" charset="0"/>
              <a:ea typeface="Open Sans Light" pitchFamily="34" charset="0"/>
              <a:cs typeface="Open Sans Light" pitchFamily="34" charset="0"/>
            </a:rPr>
            <a:t>Relieve any fears</a:t>
          </a:r>
        </a:p>
      </dgm:t>
    </dgm:pt>
    <dgm:pt modelId="{E084DB3D-FCBE-4EE2-BF0A-88C40F996320}" type="parTrans" cxnId="{B815E835-2D74-4E61-AF95-FD87A903E528}">
      <dgm:prSet/>
      <dgm:spPr/>
      <dgm:t>
        <a:bodyPr/>
        <a:lstStyle/>
        <a:p>
          <a:pPr algn="ctr"/>
          <a:endParaRPr lang="en-US"/>
        </a:p>
      </dgm:t>
    </dgm:pt>
    <dgm:pt modelId="{0647614A-DD16-42F6-A3E5-51E4E1017C21}" type="sibTrans" cxnId="{B815E835-2D74-4E61-AF95-FD87A903E528}">
      <dgm:prSet/>
      <dgm:spPr/>
      <dgm:t>
        <a:bodyPr/>
        <a:lstStyle/>
        <a:p>
          <a:pPr algn="ctr"/>
          <a:endParaRPr lang="en-US"/>
        </a:p>
      </dgm:t>
    </dgm:pt>
    <dgm:pt modelId="{E930EC44-5CA0-42EB-B678-6DFA1FA9A420}">
      <dgm:prSet/>
      <dgm:spPr/>
      <dgm:t>
        <a:bodyPr/>
        <a:lstStyle/>
        <a:p>
          <a:pPr algn="ctr"/>
          <a:r>
            <a:rPr lang="en-US" dirty="0">
              <a:latin typeface="Open Sans Light" pitchFamily="34" charset="0"/>
              <a:ea typeface="Open Sans Light" pitchFamily="34" charset="0"/>
              <a:cs typeface="Open Sans Light" pitchFamily="34" charset="0"/>
            </a:rPr>
            <a:t>Build good customer relationships</a:t>
          </a:r>
        </a:p>
      </dgm:t>
    </dgm:pt>
    <dgm:pt modelId="{A3CA66C5-E463-4DF5-ABDB-6A362A7B06F7}" type="parTrans" cxnId="{95C2A9AC-F840-465F-BD9A-0F6668B3762A}">
      <dgm:prSet/>
      <dgm:spPr/>
      <dgm:t>
        <a:bodyPr/>
        <a:lstStyle/>
        <a:p>
          <a:pPr algn="ctr"/>
          <a:endParaRPr lang="en-US"/>
        </a:p>
      </dgm:t>
    </dgm:pt>
    <dgm:pt modelId="{C3A98A2D-1B94-4D86-A197-045D94DEA0AB}" type="sibTrans" cxnId="{95C2A9AC-F840-465F-BD9A-0F6668B3762A}">
      <dgm:prSet/>
      <dgm:spPr/>
      <dgm:t>
        <a:bodyPr/>
        <a:lstStyle/>
        <a:p>
          <a:pPr algn="ctr"/>
          <a:endParaRPr lang="en-US"/>
        </a:p>
      </dgm:t>
    </dgm:pt>
    <dgm:pt modelId="{3B61BA56-1073-4298-9F85-E88C51D13871}" type="pres">
      <dgm:prSet presAssocID="{C0F8EAE6-A920-4854-800E-A8339AA05573}" presName="linearFlow" presStyleCnt="0">
        <dgm:presLayoutVars>
          <dgm:resizeHandles val="exact"/>
        </dgm:presLayoutVars>
      </dgm:prSet>
      <dgm:spPr/>
    </dgm:pt>
    <dgm:pt modelId="{7BBE2303-62A6-418C-A39E-BF70F3DA91DF}" type="pres">
      <dgm:prSet presAssocID="{0D1EEC54-F689-4FDE-868B-64B3A3A13B68}" presName="node" presStyleLbl="node1" presStyleIdx="0" presStyleCnt="4" custScaleX="129012">
        <dgm:presLayoutVars>
          <dgm:bulletEnabled val="1"/>
        </dgm:presLayoutVars>
      </dgm:prSet>
      <dgm:spPr/>
      <dgm:t>
        <a:bodyPr/>
        <a:lstStyle/>
        <a:p>
          <a:endParaRPr lang="en-US"/>
        </a:p>
      </dgm:t>
    </dgm:pt>
    <dgm:pt modelId="{46322CCC-68F7-480D-B4AB-7250B474EB25}" type="pres">
      <dgm:prSet presAssocID="{69B32680-C46E-43E7-9089-8EC2C97FAF16}" presName="sibTrans" presStyleLbl="sibTrans2D1" presStyleIdx="0" presStyleCnt="3"/>
      <dgm:spPr/>
      <dgm:t>
        <a:bodyPr/>
        <a:lstStyle/>
        <a:p>
          <a:endParaRPr lang="en-US"/>
        </a:p>
      </dgm:t>
    </dgm:pt>
    <dgm:pt modelId="{AC34AF1F-647F-4AC2-AF72-C7D30D345C36}" type="pres">
      <dgm:prSet presAssocID="{69B32680-C46E-43E7-9089-8EC2C97FAF16}" presName="connectorText" presStyleLbl="sibTrans2D1" presStyleIdx="0" presStyleCnt="3"/>
      <dgm:spPr/>
      <dgm:t>
        <a:bodyPr/>
        <a:lstStyle/>
        <a:p>
          <a:endParaRPr lang="en-US"/>
        </a:p>
      </dgm:t>
    </dgm:pt>
    <dgm:pt modelId="{53617C19-BDC7-46E8-A610-BCFF4773EF2A}" type="pres">
      <dgm:prSet presAssocID="{DACFBF2F-7DDA-438D-9FC1-1EF5FB8AC3C1}" presName="node" presStyleLbl="node1" presStyleIdx="1" presStyleCnt="4" custScaleX="132631">
        <dgm:presLayoutVars>
          <dgm:bulletEnabled val="1"/>
        </dgm:presLayoutVars>
      </dgm:prSet>
      <dgm:spPr/>
      <dgm:t>
        <a:bodyPr/>
        <a:lstStyle/>
        <a:p>
          <a:endParaRPr lang="en-US"/>
        </a:p>
      </dgm:t>
    </dgm:pt>
    <dgm:pt modelId="{2E365883-F835-4B9B-81F5-FB577665D795}" type="pres">
      <dgm:prSet presAssocID="{012BE9CD-E6BB-4E38-A710-A642AFD8A7FB}" presName="sibTrans" presStyleLbl="sibTrans2D1" presStyleIdx="1" presStyleCnt="3"/>
      <dgm:spPr/>
      <dgm:t>
        <a:bodyPr/>
        <a:lstStyle/>
        <a:p>
          <a:endParaRPr lang="en-US"/>
        </a:p>
      </dgm:t>
    </dgm:pt>
    <dgm:pt modelId="{799A216E-9459-481E-8A2C-7BE23A44D9DC}" type="pres">
      <dgm:prSet presAssocID="{012BE9CD-E6BB-4E38-A710-A642AFD8A7FB}" presName="connectorText" presStyleLbl="sibTrans2D1" presStyleIdx="1" presStyleCnt="3"/>
      <dgm:spPr/>
      <dgm:t>
        <a:bodyPr/>
        <a:lstStyle/>
        <a:p>
          <a:endParaRPr lang="en-US"/>
        </a:p>
      </dgm:t>
    </dgm:pt>
    <dgm:pt modelId="{CCA81AFD-3755-49B7-9834-99455585C0B8}" type="pres">
      <dgm:prSet presAssocID="{93AFECCC-156A-43FF-A3B7-30CA1D42D767}" presName="node" presStyleLbl="node1" presStyleIdx="2" presStyleCnt="4" custScaleX="134441">
        <dgm:presLayoutVars>
          <dgm:bulletEnabled val="1"/>
        </dgm:presLayoutVars>
      </dgm:prSet>
      <dgm:spPr/>
      <dgm:t>
        <a:bodyPr/>
        <a:lstStyle/>
        <a:p>
          <a:endParaRPr lang="en-US"/>
        </a:p>
      </dgm:t>
    </dgm:pt>
    <dgm:pt modelId="{04123411-7DC9-40FC-B47A-633DB7B46A70}" type="pres">
      <dgm:prSet presAssocID="{0647614A-DD16-42F6-A3E5-51E4E1017C21}" presName="sibTrans" presStyleLbl="sibTrans2D1" presStyleIdx="2" presStyleCnt="3"/>
      <dgm:spPr/>
      <dgm:t>
        <a:bodyPr/>
        <a:lstStyle/>
        <a:p>
          <a:endParaRPr lang="en-US"/>
        </a:p>
      </dgm:t>
    </dgm:pt>
    <dgm:pt modelId="{22D80CAD-ABA3-4704-8994-915D264875F2}" type="pres">
      <dgm:prSet presAssocID="{0647614A-DD16-42F6-A3E5-51E4E1017C21}" presName="connectorText" presStyleLbl="sibTrans2D1" presStyleIdx="2" presStyleCnt="3"/>
      <dgm:spPr/>
      <dgm:t>
        <a:bodyPr/>
        <a:lstStyle/>
        <a:p>
          <a:endParaRPr lang="en-US"/>
        </a:p>
      </dgm:t>
    </dgm:pt>
    <dgm:pt modelId="{F7E59D2C-6D9D-4DA4-9A73-0C1D9FA3C1B9}" type="pres">
      <dgm:prSet presAssocID="{E930EC44-5CA0-42EB-B678-6DFA1FA9A420}" presName="node" presStyleLbl="node1" presStyleIdx="3" presStyleCnt="4" custScaleX="133536">
        <dgm:presLayoutVars>
          <dgm:bulletEnabled val="1"/>
        </dgm:presLayoutVars>
      </dgm:prSet>
      <dgm:spPr/>
      <dgm:t>
        <a:bodyPr/>
        <a:lstStyle/>
        <a:p>
          <a:endParaRPr lang="en-US"/>
        </a:p>
      </dgm:t>
    </dgm:pt>
  </dgm:ptLst>
  <dgm:cxnLst>
    <dgm:cxn modelId="{4AD4565B-BA29-4858-A73C-23F6CD815C44}" type="presOf" srcId="{C0F8EAE6-A920-4854-800E-A8339AA05573}" destId="{3B61BA56-1073-4298-9F85-E88C51D13871}" srcOrd="0" destOrd="0" presId="urn:microsoft.com/office/officeart/2005/8/layout/process2"/>
    <dgm:cxn modelId="{97DBD5AE-F179-46BE-B3A9-AC0C6F2CEA99}" srcId="{C0F8EAE6-A920-4854-800E-A8339AA05573}" destId="{DACFBF2F-7DDA-438D-9FC1-1EF5FB8AC3C1}" srcOrd="1" destOrd="0" parTransId="{F5B4ACDB-44F3-4136-9862-F24B54336CFF}" sibTransId="{012BE9CD-E6BB-4E38-A710-A642AFD8A7FB}"/>
    <dgm:cxn modelId="{95C34BA9-6257-485A-A5E9-58AFD985AC21}" type="presOf" srcId="{0647614A-DD16-42F6-A3E5-51E4E1017C21}" destId="{04123411-7DC9-40FC-B47A-633DB7B46A70}" srcOrd="0" destOrd="0" presId="urn:microsoft.com/office/officeart/2005/8/layout/process2"/>
    <dgm:cxn modelId="{95C2A9AC-F840-465F-BD9A-0F6668B3762A}" srcId="{C0F8EAE6-A920-4854-800E-A8339AA05573}" destId="{E930EC44-5CA0-42EB-B678-6DFA1FA9A420}" srcOrd="3" destOrd="0" parTransId="{A3CA66C5-E463-4DF5-ABDB-6A362A7B06F7}" sibTransId="{C3A98A2D-1B94-4D86-A197-045D94DEA0AB}"/>
    <dgm:cxn modelId="{6F1D0518-285A-4369-8F25-764E4DA94BB7}" type="presOf" srcId="{69B32680-C46E-43E7-9089-8EC2C97FAF16}" destId="{AC34AF1F-647F-4AC2-AF72-C7D30D345C36}" srcOrd="1" destOrd="0" presId="urn:microsoft.com/office/officeart/2005/8/layout/process2"/>
    <dgm:cxn modelId="{68BE0AB3-4CE8-4D8C-9CF4-367497557E69}" type="presOf" srcId="{012BE9CD-E6BB-4E38-A710-A642AFD8A7FB}" destId="{799A216E-9459-481E-8A2C-7BE23A44D9DC}" srcOrd="1" destOrd="0" presId="urn:microsoft.com/office/officeart/2005/8/layout/process2"/>
    <dgm:cxn modelId="{6D9ED516-8B54-4173-8F1D-6DA0F5358472}" type="presOf" srcId="{69B32680-C46E-43E7-9089-8EC2C97FAF16}" destId="{46322CCC-68F7-480D-B4AB-7250B474EB25}" srcOrd="0" destOrd="0" presId="urn:microsoft.com/office/officeart/2005/8/layout/process2"/>
    <dgm:cxn modelId="{26F7C39F-42DE-4DAC-AE6F-39D022D90731}" type="presOf" srcId="{93AFECCC-156A-43FF-A3B7-30CA1D42D767}" destId="{CCA81AFD-3755-49B7-9834-99455585C0B8}" srcOrd="0" destOrd="0" presId="urn:microsoft.com/office/officeart/2005/8/layout/process2"/>
    <dgm:cxn modelId="{1C47CFFC-9F91-4313-925C-0DBDA761B254}" type="presOf" srcId="{0647614A-DD16-42F6-A3E5-51E4E1017C21}" destId="{22D80CAD-ABA3-4704-8994-915D264875F2}" srcOrd="1" destOrd="0" presId="urn:microsoft.com/office/officeart/2005/8/layout/process2"/>
    <dgm:cxn modelId="{CCDB2007-B5A2-4DA4-93B3-94F3311B61CA}" type="presOf" srcId="{E930EC44-5CA0-42EB-B678-6DFA1FA9A420}" destId="{F7E59D2C-6D9D-4DA4-9A73-0C1D9FA3C1B9}" srcOrd="0" destOrd="0" presId="urn:microsoft.com/office/officeart/2005/8/layout/process2"/>
    <dgm:cxn modelId="{3A21BE72-4538-469F-873F-FB997A62D21F}" type="presOf" srcId="{0D1EEC54-F689-4FDE-868B-64B3A3A13B68}" destId="{7BBE2303-62A6-418C-A39E-BF70F3DA91DF}" srcOrd="0" destOrd="0" presId="urn:microsoft.com/office/officeart/2005/8/layout/process2"/>
    <dgm:cxn modelId="{B815E835-2D74-4E61-AF95-FD87A903E528}" srcId="{C0F8EAE6-A920-4854-800E-A8339AA05573}" destId="{93AFECCC-156A-43FF-A3B7-30CA1D42D767}" srcOrd="2" destOrd="0" parTransId="{E084DB3D-FCBE-4EE2-BF0A-88C40F996320}" sibTransId="{0647614A-DD16-42F6-A3E5-51E4E1017C21}"/>
    <dgm:cxn modelId="{D7461B0B-1C63-431F-A993-E95E9A029667}" srcId="{C0F8EAE6-A920-4854-800E-A8339AA05573}" destId="{0D1EEC54-F689-4FDE-868B-64B3A3A13B68}" srcOrd="0" destOrd="0" parTransId="{05F37D54-1692-4CA6-AE20-AE074E03AF77}" sibTransId="{69B32680-C46E-43E7-9089-8EC2C97FAF16}"/>
    <dgm:cxn modelId="{35B1641E-7E25-4844-92A9-8BB1C986779E}" type="presOf" srcId="{DACFBF2F-7DDA-438D-9FC1-1EF5FB8AC3C1}" destId="{53617C19-BDC7-46E8-A610-BCFF4773EF2A}" srcOrd="0" destOrd="0" presId="urn:microsoft.com/office/officeart/2005/8/layout/process2"/>
    <dgm:cxn modelId="{E2EDEDB8-0578-4963-BC2C-8AD4BCDC62F9}" type="presOf" srcId="{012BE9CD-E6BB-4E38-A710-A642AFD8A7FB}" destId="{2E365883-F835-4B9B-81F5-FB577665D795}" srcOrd="0" destOrd="0" presId="urn:microsoft.com/office/officeart/2005/8/layout/process2"/>
    <dgm:cxn modelId="{30F13B4F-2020-47FF-9BB4-DBD3D07CCE1C}" type="presParOf" srcId="{3B61BA56-1073-4298-9F85-E88C51D13871}" destId="{7BBE2303-62A6-418C-A39E-BF70F3DA91DF}" srcOrd="0" destOrd="0" presId="urn:microsoft.com/office/officeart/2005/8/layout/process2"/>
    <dgm:cxn modelId="{22437E10-5A6C-4E4B-8DC0-1E95407A2A75}" type="presParOf" srcId="{3B61BA56-1073-4298-9F85-E88C51D13871}" destId="{46322CCC-68F7-480D-B4AB-7250B474EB25}" srcOrd="1" destOrd="0" presId="urn:microsoft.com/office/officeart/2005/8/layout/process2"/>
    <dgm:cxn modelId="{1A8AEBED-D23B-4D44-B492-CCFE8B967078}" type="presParOf" srcId="{46322CCC-68F7-480D-B4AB-7250B474EB25}" destId="{AC34AF1F-647F-4AC2-AF72-C7D30D345C36}" srcOrd="0" destOrd="0" presId="urn:microsoft.com/office/officeart/2005/8/layout/process2"/>
    <dgm:cxn modelId="{9E4DF69A-4AA0-4AF3-B34A-AF20667C166C}" type="presParOf" srcId="{3B61BA56-1073-4298-9F85-E88C51D13871}" destId="{53617C19-BDC7-46E8-A610-BCFF4773EF2A}" srcOrd="2" destOrd="0" presId="urn:microsoft.com/office/officeart/2005/8/layout/process2"/>
    <dgm:cxn modelId="{2B2AB52C-50DD-4C8C-AB0F-B9CD137B852F}" type="presParOf" srcId="{3B61BA56-1073-4298-9F85-E88C51D13871}" destId="{2E365883-F835-4B9B-81F5-FB577665D795}" srcOrd="3" destOrd="0" presId="urn:microsoft.com/office/officeart/2005/8/layout/process2"/>
    <dgm:cxn modelId="{7B76CA2D-E37A-44BA-BEDA-E5C6EA66E8CD}" type="presParOf" srcId="{2E365883-F835-4B9B-81F5-FB577665D795}" destId="{799A216E-9459-481E-8A2C-7BE23A44D9DC}" srcOrd="0" destOrd="0" presId="urn:microsoft.com/office/officeart/2005/8/layout/process2"/>
    <dgm:cxn modelId="{D00A3362-EFAE-4CCE-A679-ED22677624E4}" type="presParOf" srcId="{3B61BA56-1073-4298-9F85-E88C51D13871}" destId="{CCA81AFD-3755-49B7-9834-99455585C0B8}" srcOrd="4" destOrd="0" presId="urn:microsoft.com/office/officeart/2005/8/layout/process2"/>
    <dgm:cxn modelId="{22CC2F57-1025-42F8-8F89-7BCC58DEEFA0}" type="presParOf" srcId="{3B61BA56-1073-4298-9F85-E88C51D13871}" destId="{04123411-7DC9-40FC-B47A-633DB7B46A70}" srcOrd="5" destOrd="0" presId="urn:microsoft.com/office/officeart/2005/8/layout/process2"/>
    <dgm:cxn modelId="{8D0280C3-607C-48C8-AE9D-D8E3DC44CA22}" type="presParOf" srcId="{04123411-7DC9-40FC-B47A-633DB7B46A70}" destId="{22D80CAD-ABA3-4704-8994-915D264875F2}" srcOrd="0" destOrd="0" presId="urn:microsoft.com/office/officeart/2005/8/layout/process2"/>
    <dgm:cxn modelId="{C56E1CFF-17CC-4E33-B526-BABAB6B5AE43}" type="presParOf" srcId="{3B61BA56-1073-4298-9F85-E88C51D13871}" destId="{F7E59D2C-6D9D-4DA4-9A73-0C1D9FA3C1B9}" srcOrd="6" destOrd="0" presId="urn:microsoft.com/office/officeart/2005/8/layout/process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C20CDE-2BDA-45D1-91E3-74D8D2BD016F}" type="doc">
      <dgm:prSet loTypeId="urn:microsoft.com/office/officeart/2005/8/layout/default#1" loCatId="list" qsTypeId="urn:microsoft.com/office/officeart/2005/8/quickstyle/3d2#1" qsCatId="3D" csTypeId="urn:microsoft.com/office/officeart/2005/8/colors/accent1_2" csCatId="accent1" phldr="1"/>
      <dgm:spPr/>
      <dgm:t>
        <a:bodyPr/>
        <a:lstStyle/>
        <a:p>
          <a:endParaRPr lang="en-US"/>
        </a:p>
      </dgm:t>
    </dgm:pt>
    <dgm:pt modelId="{589FC907-04E9-4B16-858D-B76E77C16EC2}">
      <dgm:prSet phldrT="[Text]" custT="1"/>
      <dgm:spPr/>
      <dgm:t>
        <a:bodyPr/>
        <a:lstStyle/>
        <a:p>
          <a:r>
            <a:rPr lang="en-US" sz="2000" dirty="0">
              <a:latin typeface="Open Sans Light" pitchFamily="34" charset="0"/>
              <a:ea typeface="Open Sans Light" pitchFamily="34" charset="0"/>
              <a:cs typeface="Open Sans Light" pitchFamily="34" charset="0"/>
            </a:rPr>
            <a:t> Customer name and address on invoice</a:t>
          </a:r>
        </a:p>
      </dgm:t>
    </dgm:pt>
    <dgm:pt modelId="{FF998E90-E001-4A63-B146-8746CA496927}" type="parTrans" cxnId="{53200191-2ED7-4706-9165-B806D920D6AF}">
      <dgm:prSet/>
      <dgm:spPr/>
      <dgm:t>
        <a:bodyPr/>
        <a:lstStyle/>
        <a:p>
          <a:endParaRPr lang="en-US"/>
        </a:p>
      </dgm:t>
    </dgm:pt>
    <dgm:pt modelId="{B8A6F6DB-E21D-4944-96A3-7EE0449F043E}" type="sibTrans" cxnId="{53200191-2ED7-4706-9165-B806D920D6AF}">
      <dgm:prSet/>
      <dgm:spPr/>
      <dgm:t>
        <a:bodyPr/>
        <a:lstStyle/>
        <a:p>
          <a:endParaRPr lang="en-US"/>
        </a:p>
      </dgm:t>
    </dgm:pt>
    <dgm:pt modelId="{730BABCF-4398-4687-AA91-59FAECEA05AF}">
      <dgm:prSet phldrT="[Text]" custT="1"/>
      <dgm:spPr/>
      <dgm:t>
        <a:bodyPr/>
        <a:lstStyle/>
        <a:p>
          <a:r>
            <a:rPr lang="en-US" sz="2000" dirty="0">
              <a:latin typeface="Open Sans Light" pitchFamily="34" charset="0"/>
              <a:ea typeface="Open Sans Light" pitchFamily="34" charset="0"/>
              <a:cs typeface="Open Sans Light" pitchFamily="34" charset="0"/>
            </a:rPr>
            <a:t>Business Card</a:t>
          </a:r>
        </a:p>
      </dgm:t>
    </dgm:pt>
    <dgm:pt modelId="{4B40BBD9-BC0C-4D19-90F4-8BD856796DB2}" type="parTrans" cxnId="{8C076B19-14EB-40E8-B3F2-7AD0257D0E5F}">
      <dgm:prSet/>
      <dgm:spPr/>
      <dgm:t>
        <a:bodyPr/>
        <a:lstStyle/>
        <a:p>
          <a:endParaRPr lang="en-US"/>
        </a:p>
      </dgm:t>
    </dgm:pt>
    <dgm:pt modelId="{7B1A88FB-80EE-405A-9091-5431C8A8F4E2}" type="sibTrans" cxnId="{8C076B19-14EB-40E8-B3F2-7AD0257D0E5F}">
      <dgm:prSet/>
      <dgm:spPr/>
      <dgm:t>
        <a:bodyPr/>
        <a:lstStyle/>
        <a:p>
          <a:endParaRPr lang="en-US"/>
        </a:p>
      </dgm:t>
    </dgm:pt>
    <dgm:pt modelId="{82AFD887-BCFA-4A68-948E-219B27985A3A}" type="pres">
      <dgm:prSet presAssocID="{DAC20CDE-2BDA-45D1-91E3-74D8D2BD016F}" presName="diagram" presStyleCnt="0">
        <dgm:presLayoutVars>
          <dgm:dir/>
          <dgm:resizeHandles val="exact"/>
        </dgm:presLayoutVars>
      </dgm:prSet>
      <dgm:spPr/>
      <dgm:t>
        <a:bodyPr/>
        <a:lstStyle/>
        <a:p>
          <a:endParaRPr lang="en-US"/>
        </a:p>
      </dgm:t>
    </dgm:pt>
    <dgm:pt modelId="{F0CEF304-C09C-4458-BBF6-3B9650BBA7B9}" type="pres">
      <dgm:prSet presAssocID="{589FC907-04E9-4B16-858D-B76E77C16EC2}" presName="node" presStyleLbl="node1" presStyleIdx="0" presStyleCnt="2" custScaleY="40384">
        <dgm:presLayoutVars>
          <dgm:bulletEnabled val="1"/>
        </dgm:presLayoutVars>
      </dgm:prSet>
      <dgm:spPr/>
      <dgm:t>
        <a:bodyPr/>
        <a:lstStyle/>
        <a:p>
          <a:endParaRPr lang="en-US"/>
        </a:p>
      </dgm:t>
    </dgm:pt>
    <dgm:pt modelId="{4F293EF0-6DCD-498C-A9B6-C2C7B523A254}" type="pres">
      <dgm:prSet presAssocID="{B8A6F6DB-E21D-4944-96A3-7EE0449F043E}" presName="sibTrans" presStyleCnt="0"/>
      <dgm:spPr/>
    </dgm:pt>
    <dgm:pt modelId="{576B42F0-3BA0-48B5-9D1E-8F095494899E}" type="pres">
      <dgm:prSet presAssocID="{730BABCF-4398-4687-AA91-59FAECEA05AF}" presName="node" presStyleLbl="node1" presStyleIdx="1" presStyleCnt="2" custScaleY="40807">
        <dgm:presLayoutVars>
          <dgm:bulletEnabled val="1"/>
        </dgm:presLayoutVars>
      </dgm:prSet>
      <dgm:spPr/>
      <dgm:t>
        <a:bodyPr/>
        <a:lstStyle/>
        <a:p>
          <a:endParaRPr lang="en-US"/>
        </a:p>
      </dgm:t>
    </dgm:pt>
  </dgm:ptLst>
  <dgm:cxnLst>
    <dgm:cxn modelId="{09BAE55B-3D30-490C-A0F5-ECD6971E58E6}" type="presOf" srcId="{589FC907-04E9-4B16-858D-B76E77C16EC2}" destId="{F0CEF304-C09C-4458-BBF6-3B9650BBA7B9}" srcOrd="0" destOrd="0" presId="urn:microsoft.com/office/officeart/2005/8/layout/default#1"/>
    <dgm:cxn modelId="{53200191-2ED7-4706-9165-B806D920D6AF}" srcId="{DAC20CDE-2BDA-45D1-91E3-74D8D2BD016F}" destId="{589FC907-04E9-4B16-858D-B76E77C16EC2}" srcOrd="0" destOrd="0" parTransId="{FF998E90-E001-4A63-B146-8746CA496927}" sibTransId="{B8A6F6DB-E21D-4944-96A3-7EE0449F043E}"/>
    <dgm:cxn modelId="{654F4038-9325-46B9-826A-E86D2C605E4C}" type="presOf" srcId="{730BABCF-4398-4687-AA91-59FAECEA05AF}" destId="{576B42F0-3BA0-48B5-9D1E-8F095494899E}" srcOrd="0" destOrd="0" presId="urn:microsoft.com/office/officeart/2005/8/layout/default#1"/>
    <dgm:cxn modelId="{8C076B19-14EB-40E8-B3F2-7AD0257D0E5F}" srcId="{DAC20CDE-2BDA-45D1-91E3-74D8D2BD016F}" destId="{730BABCF-4398-4687-AA91-59FAECEA05AF}" srcOrd="1" destOrd="0" parTransId="{4B40BBD9-BC0C-4D19-90F4-8BD856796DB2}" sibTransId="{7B1A88FB-80EE-405A-9091-5431C8A8F4E2}"/>
    <dgm:cxn modelId="{004723F9-B778-431C-B34F-CEE58E2B8963}" type="presOf" srcId="{DAC20CDE-2BDA-45D1-91E3-74D8D2BD016F}" destId="{82AFD887-BCFA-4A68-948E-219B27985A3A}" srcOrd="0" destOrd="0" presId="urn:microsoft.com/office/officeart/2005/8/layout/default#1"/>
    <dgm:cxn modelId="{7C7D2CE8-BDE3-4F43-8260-A0E979F3461E}" type="presParOf" srcId="{82AFD887-BCFA-4A68-948E-219B27985A3A}" destId="{F0CEF304-C09C-4458-BBF6-3B9650BBA7B9}" srcOrd="0" destOrd="0" presId="urn:microsoft.com/office/officeart/2005/8/layout/default#1"/>
    <dgm:cxn modelId="{DF687096-12D7-4923-A9C2-86211B6B93F1}" type="presParOf" srcId="{82AFD887-BCFA-4A68-948E-219B27985A3A}" destId="{4F293EF0-6DCD-498C-A9B6-C2C7B523A254}" srcOrd="1" destOrd="0" presId="urn:microsoft.com/office/officeart/2005/8/layout/default#1"/>
    <dgm:cxn modelId="{88801666-892C-4550-A696-FA1CA38CD5B1}" type="presParOf" srcId="{82AFD887-BCFA-4A68-948E-219B27985A3A}" destId="{576B42F0-3BA0-48B5-9D1E-8F095494899E}" srcOrd="2" destOrd="0" presId="urn:microsoft.com/office/officeart/2005/8/layout/defaul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33837F-8EF7-49BB-9233-6383AD920A06}" type="doc">
      <dgm:prSet loTypeId="urn:microsoft.com/office/officeart/2005/8/layout/hierarchy3" loCatId="list" qsTypeId="urn:microsoft.com/office/officeart/2005/8/quickstyle/3d1" qsCatId="3D" csTypeId="urn:microsoft.com/office/officeart/2005/8/colors/accent3_4" csCatId="accent3" phldr="1"/>
      <dgm:spPr/>
      <dgm:t>
        <a:bodyPr/>
        <a:lstStyle/>
        <a:p>
          <a:endParaRPr lang="en-US"/>
        </a:p>
      </dgm:t>
    </dgm:pt>
    <dgm:pt modelId="{2B022073-BC07-49D1-8B31-E5281B59FE77}">
      <dgm:prSet phldrT="[Text]" custT="1"/>
      <dgm:spPr/>
      <dgm:t>
        <a:bodyPr/>
        <a:lstStyle/>
        <a:p>
          <a:r>
            <a:rPr lang="en-US" sz="1600" dirty="0">
              <a:latin typeface="Open Sans Light" pitchFamily="34" charset="0"/>
              <a:ea typeface="Open Sans Light" pitchFamily="34" charset="0"/>
              <a:cs typeface="Open Sans Light" pitchFamily="34" charset="0"/>
            </a:rPr>
            <a:t>Compliments can help build rapport</a:t>
          </a:r>
        </a:p>
      </dgm:t>
    </dgm:pt>
    <dgm:pt modelId="{811D88E1-79DF-4422-8AD4-C7FE97F40A2A}" type="parTrans" cxnId="{DC553F61-E6E3-468D-8295-8850C428BB22}">
      <dgm:prSet/>
      <dgm:spPr/>
      <dgm:t>
        <a:bodyPr/>
        <a:lstStyle/>
        <a:p>
          <a:endParaRPr lang="en-US"/>
        </a:p>
      </dgm:t>
    </dgm:pt>
    <dgm:pt modelId="{63105463-CAF1-43B0-8769-FAE119766780}" type="sibTrans" cxnId="{DC553F61-E6E3-468D-8295-8850C428BB22}">
      <dgm:prSet/>
      <dgm:spPr/>
      <dgm:t>
        <a:bodyPr/>
        <a:lstStyle/>
        <a:p>
          <a:endParaRPr lang="en-US"/>
        </a:p>
      </dgm:t>
    </dgm:pt>
    <dgm:pt modelId="{A8F0367B-A79C-4234-9091-6225BD187DA5}">
      <dgm:prSet phldrT="[Text]" custT="1"/>
      <dgm:spPr/>
      <dgm:t>
        <a:bodyPr/>
        <a:lstStyle/>
        <a:p>
          <a:r>
            <a:rPr lang="en-US" sz="1400" dirty="0">
              <a:latin typeface="Open Sans Light" pitchFamily="34" charset="0"/>
              <a:ea typeface="Open Sans Light" pitchFamily="34" charset="0"/>
              <a:cs typeface="Open Sans Light" pitchFamily="34" charset="0"/>
            </a:rPr>
            <a:t>Don’t over-do it</a:t>
          </a:r>
        </a:p>
      </dgm:t>
    </dgm:pt>
    <dgm:pt modelId="{2FA66282-BABE-47A4-9279-6B4EBFC7AD75}" type="parTrans" cxnId="{03E18A42-B4C8-4575-8B38-7805B5A810E8}">
      <dgm:prSet/>
      <dgm:spPr/>
      <dgm:t>
        <a:bodyPr/>
        <a:lstStyle/>
        <a:p>
          <a:endParaRPr lang="en-US"/>
        </a:p>
      </dgm:t>
    </dgm:pt>
    <dgm:pt modelId="{CF9B7A84-C428-40C7-98BA-8FB8558DC209}" type="sibTrans" cxnId="{03E18A42-B4C8-4575-8B38-7805B5A810E8}">
      <dgm:prSet/>
      <dgm:spPr/>
      <dgm:t>
        <a:bodyPr/>
        <a:lstStyle/>
        <a:p>
          <a:endParaRPr lang="en-US"/>
        </a:p>
      </dgm:t>
    </dgm:pt>
    <dgm:pt modelId="{F474934F-E946-43A5-BEFB-A260A0DE9913}">
      <dgm:prSet phldrT="[Text]" custT="1"/>
      <dgm:spPr/>
      <dgm:t>
        <a:bodyPr/>
        <a:lstStyle/>
        <a:p>
          <a:r>
            <a:rPr lang="en-US" sz="1400" dirty="0">
              <a:latin typeface="Open Sans Light" pitchFamily="34" charset="0"/>
              <a:ea typeface="Open Sans Light" pitchFamily="34" charset="0"/>
              <a:cs typeface="Open Sans Light" pitchFamily="34" charset="0"/>
            </a:rPr>
            <a:t>An insincere or exaggerated compliment can backfire</a:t>
          </a:r>
        </a:p>
      </dgm:t>
    </dgm:pt>
    <dgm:pt modelId="{49EE73E5-8ADF-4AAD-AE34-DC06E3683210}" type="parTrans" cxnId="{8125B927-307E-4A80-AB01-B3A998C6B206}">
      <dgm:prSet/>
      <dgm:spPr/>
      <dgm:t>
        <a:bodyPr/>
        <a:lstStyle/>
        <a:p>
          <a:endParaRPr lang="en-US"/>
        </a:p>
      </dgm:t>
    </dgm:pt>
    <dgm:pt modelId="{EEA337B1-D24B-4706-9F0D-8577D32716A8}" type="sibTrans" cxnId="{8125B927-307E-4A80-AB01-B3A998C6B206}">
      <dgm:prSet/>
      <dgm:spPr/>
      <dgm:t>
        <a:bodyPr/>
        <a:lstStyle/>
        <a:p>
          <a:endParaRPr lang="en-US"/>
        </a:p>
      </dgm:t>
    </dgm:pt>
    <dgm:pt modelId="{0B80E5F5-05DB-4ACC-BD15-1ABDDCCA92E3}">
      <dgm:prSet custT="1"/>
      <dgm:spPr/>
      <dgm:t>
        <a:bodyPr/>
        <a:lstStyle/>
        <a:p>
          <a:r>
            <a:rPr lang="en-US" sz="1400" dirty="0">
              <a:latin typeface="Open Sans Light" pitchFamily="34" charset="0"/>
              <a:ea typeface="Open Sans Light" pitchFamily="34" charset="0"/>
              <a:cs typeface="Open Sans Light" pitchFamily="34" charset="0"/>
            </a:rPr>
            <a:t>Avoid personal compliments</a:t>
          </a:r>
        </a:p>
      </dgm:t>
    </dgm:pt>
    <dgm:pt modelId="{64A1C60B-123A-42E7-9E67-BE6C9FDFE113}" type="parTrans" cxnId="{F0AD3015-D4FF-41CF-BC96-8C2FEC75B565}">
      <dgm:prSet/>
      <dgm:spPr/>
      <dgm:t>
        <a:bodyPr/>
        <a:lstStyle/>
        <a:p>
          <a:endParaRPr lang="en-US"/>
        </a:p>
      </dgm:t>
    </dgm:pt>
    <dgm:pt modelId="{5D0A4C97-E849-4618-A7FD-D6A8D93AF90C}" type="sibTrans" cxnId="{F0AD3015-D4FF-41CF-BC96-8C2FEC75B565}">
      <dgm:prSet/>
      <dgm:spPr/>
      <dgm:t>
        <a:bodyPr/>
        <a:lstStyle/>
        <a:p>
          <a:endParaRPr lang="en-US"/>
        </a:p>
      </dgm:t>
    </dgm:pt>
    <dgm:pt modelId="{DB3258D3-313B-40C0-9137-FD336BE01492}" type="pres">
      <dgm:prSet presAssocID="{9B33837F-8EF7-49BB-9233-6383AD920A06}" presName="diagram" presStyleCnt="0">
        <dgm:presLayoutVars>
          <dgm:chPref val="1"/>
          <dgm:dir/>
          <dgm:animOne val="branch"/>
          <dgm:animLvl val="lvl"/>
          <dgm:resizeHandles/>
        </dgm:presLayoutVars>
      </dgm:prSet>
      <dgm:spPr/>
      <dgm:t>
        <a:bodyPr/>
        <a:lstStyle/>
        <a:p>
          <a:endParaRPr lang="en-US"/>
        </a:p>
      </dgm:t>
    </dgm:pt>
    <dgm:pt modelId="{A690E49F-AA14-4442-9D24-259B6167564D}" type="pres">
      <dgm:prSet presAssocID="{2B022073-BC07-49D1-8B31-E5281B59FE77}" presName="root" presStyleCnt="0"/>
      <dgm:spPr/>
    </dgm:pt>
    <dgm:pt modelId="{6E8C4675-0E26-432E-95AB-077F4569E076}" type="pres">
      <dgm:prSet presAssocID="{2B022073-BC07-49D1-8B31-E5281B59FE77}" presName="rootComposite" presStyleCnt="0"/>
      <dgm:spPr/>
    </dgm:pt>
    <dgm:pt modelId="{5C030B70-0E03-4B68-A5DD-07C881123122}" type="pres">
      <dgm:prSet presAssocID="{2B022073-BC07-49D1-8B31-E5281B59FE77}" presName="rootText" presStyleLbl="node1" presStyleIdx="0" presStyleCnt="1" custScaleY="75670" custLinFactNeighborX="-4390" custLinFactNeighborY="-6829"/>
      <dgm:spPr/>
      <dgm:t>
        <a:bodyPr/>
        <a:lstStyle/>
        <a:p>
          <a:endParaRPr lang="en-US"/>
        </a:p>
      </dgm:t>
    </dgm:pt>
    <dgm:pt modelId="{0CB6CF2B-C4D0-4ADF-B524-3617D3538E9D}" type="pres">
      <dgm:prSet presAssocID="{2B022073-BC07-49D1-8B31-E5281B59FE77}" presName="rootConnector" presStyleLbl="node1" presStyleIdx="0" presStyleCnt="1"/>
      <dgm:spPr/>
      <dgm:t>
        <a:bodyPr/>
        <a:lstStyle/>
        <a:p>
          <a:endParaRPr lang="en-US"/>
        </a:p>
      </dgm:t>
    </dgm:pt>
    <dgm:pt modelId="{8EA351E8-FFE2-491A-AEFF-97A1587F563D}" type="pres">
      <dgm:prSet presAssocID="{2B022073-BC07-49D1-8B31-E5281B59FE77}" presName="childShape" presStyleCnt="0"/>
      <dgm:spPr/>
    </dgm:pt>
    <dgm:pt modelId="{00BB3AB8-02CD-4128-BD75-E8965C463A74}" type="pres">
      <dgm:prSet presAssocID="{2FA66282-BABE-47A4-9279-6B4EBFC7AD75}" presName="Name13" presStyleLbl="parChTrans1D2" presStyleIdx="0" presStyleCnt="3"/>
      <dgm:spPr/>
      <dgm:t>
        <a:bodyPr/>
        <a:lstStyle/>
        <a:p>
          <a:endParaRPr lang="en-US"/>
        </a:p>
      </dgm:t>
    </dgm:pt>
    <dgm:pt modelId="{4569C94F-D56E-44D9-8415-332A62D669BF}" type="pres">
      <dgm:prSet presAssocID="{A8F0367B-A79C-4234-9091-6225BD187DA5}" presName="childText" presStyleLbl="bgAcc1" presStyleIdx="0" presStyleCnt="3" custScaleX="116079" custScaleY="62867">
        <dgm:presLayoutVars>
          <dgm:bulletEnabled val="1"/>
        </dgm:presLayoutVars>
      </dgm:prSet>
      <dgm:spPr/>
      <dgm:t>
        <a:bodyPr/>
        <a:lstStyle/>
        <a:p>
          <a:endParaRPr lang="en-US"/>
        </a:p>
      </dgm:t>
    </dgm:pt>
    <dgm:pt modelId="{58EE7D85-554A-4057-835C-0FBB97A18F78}" type="pres">
      <dgm:prSet presAssocID="{49EE73E5-8ADF-4AAD-AE34-DC06E3683210}" presName="Name13" presStyleLbl="parChTrans1D2" presStyleIdx="1" presStyleCnt="3"/>
      <dgm:spPr/>
      <dgm:t>
        <a:bodyPr/>
        <a:lstStyle/>
        <a:p>
          <a:endParaRPr lang="en-US"/>
        </a:p>
      </dgm:t>
    </dgm:pt>
    <dgm:pt modelId="{59E0F506-8D57-40B4-9F94-5003A552DFDB}" type="pres">
      <dgm:prSet presAssocID="{F474934F-E946-43A5-BEFB-A260A0DE9913}" presName="childText" presStyleLbl="bgAcc1" presStyleIdx="1" presStyleCnt="3" custScaleX="117416" custScaleY="80598">
        <dgm:presLayoutVars>
          <dgm:bulletEnabled val="1"/>
        </dgm:presLayoutVars>
      </dgm:prSet>
      <dgm:spPr/>
      <dgm:t>
        <a:bodyPr/>
        <a:lstStyle/>
        <a:p>
          <a:endParaRPr lang="en-US"/>
        </a:p>
      </dgm:t>
    </dgm:pt>
    <dgm:pt modelId="{99950CFB-1FFF-403D-8A1A-1A211454FBFF}" type="pres">
      <dgm:prSet presAssocID="{64A1C60B-123A-42E7-9E67-BE6C9FDFE113}" presName="Name13" presStyleLbl="parChTrans1D2" presStyleIdx="2" presStyleCnt="3"/>
      <dgm:spPr/>
      <dgm:t>
        <a:bodyPr/>
        <a:lstStyle/>
        <a:p>
          <a:endParaRPr lang="en-US"/>
        </a:p>
      </dgm:t>
    </dgm:pt>
    <dgm:pt modelId="{969FA25F-64DF-4B01-801D-D6B6F005DD04}" type="pres">
      <dgm:prSet presAssocID="{0B80E5F5-05DB-4ACC-BD15-1ABDDCCA92E3}" presName="childText" presStyleLbl="bgAcc1" presStyleIdx="2" presStyleCnt="3" custScaleX="116079" custScaleY="64635">
        <dgm:presLayoutVars>
          <dgm:bulletEnabled val="1"/>
        </dgm:presLayoutVars>
      </dgm:prSet>
      <dgm:spPr/>
      <dgm:t>
        <a:bodyPr/>
        <a:lstStyle/>
        <a:p>
          <a:endParaRPr lang="en-US"/>
        </a:p>
      </dgm:t>
    </dgm:pt>
  </dgm:ptLst>
  <dgm:cxnLst>
    <dgm:cxn modelId="{3D6CF366-28F1-4D82-8AE6-6C570A3019E3}" type="presOf" srcId="{0B80E5F5-05DB-4ACC-BD15-1ABDDCCA92E3}" destId="{969FA25F-64DF-4B01-801D-D6B6F005DD04}" srcOrd="0" destOrd="0" presId="urn:microsoft.com/office/officeart/2005/8/layout/hierarchy3"/>
    <dgm:cxn modelId="{CACFE8AF-5924-4256-A8AE-6785394ABF80}" type="presOf" srcId="{64A1C60B-123A-42E7-9E67-BE6C9FDFE113}" destId="{99950CFB-1FFF-403D-8A1A-1A211454FBFF}" srcOrd="0" destOrd="0" presId="urn:microsoft.com/office/officeart/2005/8/layout/hierarchy3"/>
    <dgm:cxn modelId="{1D54FD04-E084-4129-AEA3-BBFE7A064BCA}" type="presOf" srcId="{49EE73E5-8ADF-4AAD-AE34-DC06E3683210}" destId="{58EE7D85-554A-4057-835C-0FBB97A18F78}" srcOrd="0" destOrd="0" presId="urn:microsoft.com/office/officeart/2005/8/layout/hierarchy3"/>
    <dgm:cxn modelId="{EE36DC17-9B2C-4D4C-93A5-0B6BB3DC1656}" type="presOf" srcId="{2B022073-BC07-49D1-8B31-E5281B59FE77}" destId="{5C030B70-0E03-4B68-A5DD-07C881123122}" srcOrd="0" destOrd="0" presId="urn:microsoft.com/office/officeart/2005/8/layout/hierarchy3"/>
    <dgm:cxn modelId="{B7FC4B2F-4E90-4566-88E1-C19778935E52}" type="presOf" srcId="{2B022073-BC07-49D1-8B31-E5281B59FE77}" destId="{0CB6CF2B-C4D0-4ADF-B524-3617D3538E9D}" srcOrd="1" destOrd="0" presId="urn:microsoft.com/office/officeart/2005/8/layout/hierarchy3"/>
    <dgm:cxn modelId="{B3D03C2F-5494-4534-BFED-F2D93A1AF52D}" type="presOf" srcId="{A8F0367B-A79C-4234-9091-6225BD187DA5}" destId="{4569C94F-D56E-44D9-8415-332A62D669BF}" srcOrd="0" destOrd="0" presId="urn:microsoft.com/office/officeart/2005/8/layout/hierarchy3"/>
    <dgm:cxn modelId="{03E18A42-B4C8-4575-8B38-7805B5A810E8}" srcId="{2B022073-BC07-49D1-8B31-E5281B59FE77}" destId="{A8F0367B-A79C-4234-9091-6225BD187DA5}" srcOrd="0" destOrd="0" parTransId="{2FA66282-BABE-47A4-9279-6B4EBFC7AD75}" sibTransId="{CF9B7A84-C428-40C7-98BA-8FB8558DC209}"/>
    <dgm:cxn modelId="{F0AD3015-D4FF-41CF-BC96-8C2FEC75B565}" srcId="{2B022073-BC07-49D1-8B31-E5281B59FE77}" destId="{0B80E5F5-05DB-4ACC-BD15-1ABDDCCA92E3}" srcOrd="2" destOrd="0" parTransId="{64A1C60B-123A-42E7-9E67-BE6C9FDFE113}" sibTransId="{5D0A4C97-E849-4618-A7FD-D6A8D93AF90C}"/>
    <dgm:cxn modelId="{990E5691-9524-4335-B08C-EA6665596297}" type="presOf" srcId="{9B33837F-8EF7-49BB-9233-6383AD920A06}" destId="{DB3258D3-313B-40C0-9137-FD336BE01492}" srcOrd="0" destOrd="0" presId="urn:microsoft.com/office/officeart/2005/8/layout/hierarchy3"/>
    <dgm:cxn modelId="{8125B927-307E-4A80-AB01-B3A998C6B206}" srcId="{2B022073-BC07-49D1-8B31-E5281B59FE77}" destId="{F474934F-E946-43A5-BEFB-A260A0DE9913}" srcOrd="1" destOrd="0" parTransId="{49EE73E5-8ADF-4AAD-AE34-DC06E3683210}" sibTransId="{EEA337B1-D24B-4706-9F0D-8577D32716A8}"/>
    <dgm:cxn modelId="{8FAFD56C-DD5F-4759-89C2-FAB45F971DB0}" type="presOf" srcId="{F474934F-E946-43A5-BEFB-A260A0DE9913}" destId="{59E0F506-8D57-40B4-9F94-5003A552DFDB}" srcOrd="0" destOrd="0" presId="urn:microsoft.com/office/officeart/2005/8/layout/hierarchy3"/>
    <dgm:cxn modelId="{F76ED41B-E543-4071-B1E3-FE560F89C163}" type="presOf" srcId="{2FA66282-BABE-47A4-9279-6B4EBFC7AD75}" destId="{00BB3AB8-02CD-4128-BD75-E8965C463A74}" srcOrd="0" destOrd="0" presId="urn:microsoft.com/office/officeart/2005/8/layout/hierarchy3"/>
    <dgm:cxn modelId="{DC553F61-E6E3-468D-8295-8850C428BB22}" srcId="{9B33837F-8EF7-49BB-9233-6383AD920A06}" destId="{2B022073-BC07-49D1-8B31-E5281B59FE77}" srcOrd="0" destOrd="0" parTransId="{811D88E1-79DF-4422-8AD4-C7FE97F40A2A}" sibTransId="{63105463-CAF1-43B0-8769-FAE119766780}"/>
    <dgm:cxn modelId="{BBECC5E2-A34C-4B97-AA2D-CB51D6788CA2}" type="presParOf" srcId="{DB3258D3-313B-40C0-9137-FD336BE01492}" destId="{A690E49F-AA14-4442-9D24-259B6167564D}" srcOrd="0" destOrd="0" presId="urn:microsoft.com/office/officeart/2005/8/layout/hierarchy3"/>
    <dgm:cxn modelId="{EDC09AF8-4845-4BA8-93BF-5901DB147860}" type="presParOf" srcId="{A690E49F-AA14-4442-9D24-259B6167564D}" destId="{6E8C4675-0E26-432E-95AB-077F4569E076}" srcOrd="0" destOrd="0" presId="urn:microsoft.com/office/officeart/2005/8/layout/hierarchy3"/>
    <dgm:cxn modelId="{D0AC0A81-9717-44A4-B462-FABBD9B28F3D}" type="presParOf" srcId="{6E8C4675-0E26-432E-95AB-077F4569E076}" destId="{5C030B70-0E03-4B68-A5DD-07C881123122}" srcOrd="0" destOrd="0" presId="urn:microsoft.com/office/officeart/2005/8/layout/hierarchy3"/>
    <dgm:cxn modelId="{18E77D8D-DCD3-491B-B9AC-F44FDC80DECB}" type="presParOf" srcId="{6E8C4675-0E26-432E-95AB-077F4569E076}" destId="{0CB6CF2B-C4D0-4ADF-B524-3617D3538E9D}" srcOrd="1" destOrd="0" presId="urn:microsoft.com/office/officeart/2005/8/layout/hierarchy3"/>
    <dgm:cxn modelId="{2A48689C-0D31-4543-BFF0-ECC88AAA9478}" type="presParOf" srcId="{A690E49F-AA14-4442-9D24-259B6167564D}" destId="{8EA351E8-FFE2-491A-AEFF-97A1587F563D}" srcOrd="1" destOrd="0" presId="urn:microsoft.com/office/officeart/2005/8/layout/hierarchy3"/>
    <dgm:cxn modelId="{93B823C5-C720-4D03-A632-942BDE50F25F}" type="presParOf" srcId="{8EA351E8-FFE2-491A-AEFF-97A1587F563D}" destId="{00BB3AB8-02CD-4128-BD75-E8965C463A74}" srcOrd="0" destOrd="0" presId="urn:microsoft.com/office/officeart/2005/8/layout/hierarchy3"/>
    <dgm:cxn modelId="{CBC57500-7B9B-4A55-AFA3-3D87C2C11EC9}" type="presParOf" srcId="{8EA351E8-FFE2-491A-AEFF-97A1587F563D}" destId="{4569C94F-D56E-44D9-8415-332A62D669BF}" srcOrd="1" destOrd="0" presId="urn:microsoft.com/office/officeart/2005/8/layout/hierarchy3"/>
    <dgm:cxn modelId="{49D7CA56-7475-48C9-92EE-524C926549C5}" type="presParOf" srcId="{8EA351E8-FFE2-491A-AEFF-97A1587F563D}" destId="{58EE7D85-554A-4057-835C-0FBB97A18F78}" srcOrd="2" destOrd="0" presId="urn:microsoft.com/office/officeart/2005/8/layout/hierarchy3"/>
    <dgm:cxn modelId="{1B7D4EF3-43C9-406F-91BE-488960486C9D}" type="presParOf" srcId="{8EA351E8-FFE2-491A-AEFF-97A1587F563D}" destId="{59E0F506-8D57-40B4-9F94-5003A552DFDB}" srcOrd="3" destOrd="0" presId="urn:microsoft.com/office/officeart/2005/8/layout/hierarchy3"/>
    <dgm:cxn modelId="{A06106C7-57DB-4E86-8951-34F1E44EF910}" type="presParOf" srcId="{8EA351E8-FFE2-491A-AEFF-97A1587F563D}" destId="{99950CFB-1FFF-403D-8A1A-1A211454FBFF}" srcOrd="4" destOrd="0" presId="urn:microsoft.com/office/officeart/2005/8/layout/hierarchy3"/>
    <dgm:cxn modelId="{48745A55-28AC-426F-91A5-D579428A9310}" type="presParOf" srcId="{8EA351E8-FFE2-491A-AEFF-97A1587F563D}" destId="{969FA25F-64DF-4B01-801D-D6B6F005DD04}" srcOrd="5" destOrd="0" presId="urn:microsoft.com/office/officeart/2005/8/layout/hierarchy3"/>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24B093-8758-4A11-9554-FA806D17B2B4}" type="doc">
      <dgm:prSet loTypeId="urn:microsoft.com/office/officeart/2005/8/layout/default#2" loCatId="list" qsTypeId="urn:microsoft.com/office/officeart/2005/8/quickstyle/3d2#2" qsCatId="3D" csTypeId="urn:microsoft.com/office/officeart/2005/8/colors/accent3_2" csCatId="accent3" phldr="1"/>
      <dgm:spPr/>
      <dgm:t>
        <a:bodyPr/>
        <a:lstStyle/>
        <a:p>
          <a:endParaRPr lang="en-US"/>
        </a:p>
      </dgm:t>
    </dgm:pt>
    <dgm:pt modelId="{B0EB8AE0-9A87-441B-9E92-202DD5542770}">
      <dgm:prSet phldrT="[Text]" custT="1"/>
      <dgm:spPr/>
      <dgm:t>
        <a:bodyPr/>
        <a:lstStyle/>
        <a:p>
          <a:r>
            <a:rPr lang="en-US" sz="1400" dirty="0">
              <a:solidFill>
                <a:schemeClr val="tx1"/>
              </a:solidFill>
              <a:latin typeface="Open Sans Light" pitchFamily="34" charset="0"/>
              <a:ea typeface="Open Sans Light" pitchFamily="34" charset="0"/>
              <a:cs typeface="Open Sans Light" pitchFamily="34" charset="0"/>
            </a:rPr>
            <a:t>Let the customer know where you need to be in their home</a:t>
          </a:r>
        </a:p>
      </dgm:t>
    </dgm:pt>
    <dgm:pt modelId="{7C55EB79-CF89-4A2F-A141-1A674484190D}" type="parTrans" cxnId="{ACA22025-230C-4C8B-A676-37ECFF3C794E}">
      <dgm:prSet/>
      <dgm:spPr/>
      <dgm:t>
        <a:bodyPr/>
        <a:lstStyle/>
        <a:p>
          <a:endParaRPr lang="en-US"/>
        </a:p>
      </dgm:t>
    </dgm:pt>
    <dgm:pt modelId="{58E6C3A6-4E64-459A-9D7E-007F25601E67}" type="sibTrans" cxnId="{ACA22025-230C-4C8B-A676-37ECFF3C794E}">
      <dgm:prSet/>
      <dgm:spPr/>
      <dgm:t>
        <a:bodyPr/>
        <a:lstStyle/>
        <a:p>
          <a:endParaRPr lang="en-US"/>
        </a:p>
      </dgm:t>
    </dgm:pt>
    <dgm:pt modelId="{8F4CF5EF-1557-46FE-BE17-90F3BD3680A3}">
      <dgm:prSet phldrT="[Text]" custT="1"/>
      <dgm:spPr/>
      <dgm:t>
        <a:bodyPr/>
        <a:lstStyle/>
        <a:p>
          <a:r>
            <a:rPr lang="en-US" sz="1400" dirty="0">
              <a:solidFill>
                <a:schemeClr val="tx1"/>
              </a:solidFill>
              <a:latin typeface="Open Sans Light" pitchFamily="34" charset="0"/>
              <a:ea typeface="Open Sans Light" pitchFamily="34" charset="0"/>
              <a:cs typeface="Open Sans Light" pitchFamily="34" charset="0"/>
            </a:rPr>
            <a:t>Ask what access routes they would like you to use</a:t>
          </a:r>
        </a:p>
      </dgm:t>
    </dgm:pt>
    <dgm:pt modelId="{D3B02FFB-B5EF-453F-BC46-A65836FC58AA}" type="parTrans" cxnId="{051AD5F8-B6A1-47D4-9059-5B17959EE2E9}">
      <dgm:prSet/>
      <dgm:spPr/>
      <dgm:t>
        <a:bodyPr/>
        <a:lstStyle/>
        <a:p>
          <a:endParaRPr lang="en-US"/>
        </a:p>
      </dgm:t>
    </dgm:pt>
    <dgm:pt modelId="{528D5D8B-6A98-4BEB-B79B-EA99E1D77BEA}" type="sibTrans" cxnId="{051AD5F8-B6A1-47D4-9059-5B17959EE2E9}">
      <dgm:prSet/>
      <dgm:spPr/>
      <dgm:t>
        <a:bodyPr/>
        <a:lstStyle/>
        <a:p>
          <a:endParaRPr lang="en-US"/>
        </a:p>
      </dgm:t>
    </dgm:pt>
    <dgm:pt modelId="{18D76879-4017-4609-BE6A-D914A384A5D8}">
      <dgm:prSet phldrT="[Text]" custT="1"/>
      <dgm:spPr/>
      <dgm:t>
        <a:bodyPr/>
        <a:lstStyle/>
        <a:p>
          <a:r>
            <a:rPr lang="en-US" sz="1400" dirty="0">
              <a:solidFill>
                <a:schemeClr val="tx1"/>
              </a:solidFill>
              <a:latin typeface="Open Sans Light" pitchFamily="34" charset="0"/>
              <a:ea typeface="Open Sans Light" pitchFamily="34" charset="0"/>
              <a:cs typeface="Open Sans Light" pitchFamily="34" charset="0"/>
            </a:rPr>
            <a:t>Ask the customer where they will be when you need to advise them of progress</a:t>
          </a:r>
        </a:p>
      </dgm:t>
    </dgm:pt>
    <dgm:pt modelId="{C0A6D4CC-ED8B-49A9-8CDF-3C795CD97916}" type="parTrans" cxnId="{A48EC900-8418-42D3-AEB3-8EB5D14A194C}">
      <dgm:prSet/>
      <dgm:spPr/>
      <dgm:t>
        <a:bodyPr/>
        <a:lstStyle/>
        <a:p>
          <a:endParaRPr lang="en-US"/>
        </a:p>
      </dgm:t>
    </dgm:pt>
    <dgm:pt modelId="{9852D843-2FC5-4B23-9E35-EF8137FC16CD}" type="sibTrans" cxnId="{A48EC900-8418-42D3-AEB3-8EB5D14A194C}">
      <dgm:prSet/>
      <dgm:spPr/>
      <dgm:t>
        <a:bodyPr/>
        <a:lstStyle/>
        <a:p>
          <a:endParaRPr lang="en-US"/>
        </a:p>
      </dgm:t>
    </dgm:pt>
    <dgm:pt modelId="{69B9240D-EF13-435E-8FFF-B739ED2B6118}" type="pres">
      <dgm:prSet presAssocID="{2224B093-8758-4A11-9554-FA806D17B2B4}" presName="diagram" presStyleCnt="0">
        <dgm:presLayoutVars>
          <dgm:dir/>
          <dgm:resizeHandles val="exact"/>
        </dgm:presLayoutVars>
      </dgm:prSet>
      <dgm:spPr/>
      <dgm:t>
        <a:bodyPr/>
        <a:lstStyle/>
        <a:p>
          <a:endParaRPr lang="en-US"/>
        </a:p>
      </dgm:t>
    </dgm:pt>
    <dgm:pt modelId="{810F9939-3665-4A5C-A83C-1A2BF6ADCC06}" type="pres">
      <dgm:prSet presAssocID="{B0EB8AE0-9A87-441B-9E92-202DD5542770}" presName="node" presStyleLbl="node1" presStyleIdx="0" presStyleCnt="3">
        <dgm:presLayoutVars>
          <dgm:bulletEnabled val="1"/>
        </dgm:presLayoutVars>
      </dgm:prSet>
      <dgm:spPr/>
      <dgm:t>
        <a:bodyPr/>
        <a:lstStyle/>
        <a:p>
          <a:endParaRPr lang="en-US"/>
        </a:p>
      </dgm:t>
    </dgm:pt>
    <dgm:pt modelId="{B04D86D2-02AD-4F4E-AD6B-A0D3AB09F4B8}" type="pres">
      <dgm:prSet presAssocID="{58E6C3A6-4E64-459A-9D7E-007F25601E67}" presName="sibTrans" presStyleCnt="0"/>
      <dgm:spPr/>
    </dgm:pt>
    <dgm:pt modelId="{0537103D-C4A3-4D1C-A079-015134049CD4}" type="pres">
      <dgm:prSet presAssocID="{8F4CF5EF-1557-46FE-BE17-90F3BD3680A3}" presName="node" presStyleLbl="node1" presStyleIdx="1" presStyleCnt="3" custLinFactNeighborX="20661" custLinFactNeighborY="-1724">
        <dgm:presLayoutVars>
          <dgm:bulletEnabled val="1"/>
        </dgm:presLayoutVars>
      </dgm:prSet>
      <dgm:spPr/>
      <dgm:t>
        <a:bodyPr/>
        <a:lstStyle/>
        <a:p>
          <a:endParaRPr lang="en-US"/>
        </a:p>
      </dgm:t>
    </dgm:pt>
    <dgm:pt modelId="{3DBD2A81-1D4C-43AC-BEF2-5B66CBD3F975}" type="pres">
      <dgm:prSet presAssocID="{528D5D8B-6A98-4BEB-B79B-EA99E1D77BEA}" presName="sibTrans" presStyleCnt="0"/>
      <dgm:spPr/>
    </dgm:pt>
    <dgm:pt modelId="{75A60B54-5626-49BC-A7F4-F89BC6B28487}" type="pres">
      <dgm:prSet presAssocID="{18D76879-4017-4609-BE6A-D914A384A5D8}" presName="node" presStyleLbl="node1" presStyleIdx="2" presStyleCnt="3" custScaleX="103863" custLinFactNeighborX="74926" custLinFactNeighborY="-6890">
        <dgm:presLayoutVars>
          <dgm:bulletEnabled val="1"/>
        </dgm:presLayoutVars>
      </dgm:prSet>
      <dgm:spPr/>
      <dgm:t>
        <a:bodyPr/>
        <a:lstStyle/>
        <a:p>
          <a:endParaRPr lang="en-US"/>
        </a:p>
      </dgm:t>
    </dgm:pt>
  </dgm:ptLst>
  <dgm:cxnLst>
    <dgm:cxn modelId="{7147294A-7B3F-4B43-8B24-FA60C249B821}" type="presOf" srcId="{8F4CF5EF-1557-46FE-BE17-90F3BD3680A3}" destId="{0537103D-C4A3-4D1C-A079-015134049CD4}" srcOrd="0" destOrd="0" presId="urn:microsoft.com/office/officeart/2005/8/layout/default#2"/>
    <dgm:cxn modelId="{ACA22025-230C-4C8B-A676-37ECFF3C794E}" srcId="{2224B093-8758-4A11-9554-FA806D17B2B4}" destId="{B0EB8AE0-9A87-441B-9E92-202DD5542770}" srcOrd="0" destOrd="0" parTransId="{7C55EB79-CF89-4A2F-A141-1A674484190D}" sibTransId="{58E6C3A6-4E64-459A-9D7E-007F25601E67}"/>
    <dgm:cxn modelId="{0E3872A3-F781-4123-8BF8-783238F66176}" type="presOf" srcId="{B0EB8AE0-9A87-441B-9E92-202DD5542770}" destId="{810F9939-3665-4A5C-A83C-1A2BF6ADCC06}" srcOrd="0" destOrd="0" presId="urn:microsoft.com/office/officeart/2005/8/layout/default#2"/>
    <dgm:cxn modelId="{A48EC900-8418-42D3-AEB3-8EB5D14A194C}" srcId="{2224B093-8758-4A11-9554-FA806D17B2B4}" destId="{18D76879-4017-4609-BE6A-D914A384A5D8}" srcOrd="2" destOrd="0" parTransId="{C0A6D4CC-ED8B-49A9-8CDF-3C795CD97916}" sibTransId="{9852D843-2FC5-4B23-9E35-EF8137FC16CD}"/>
    <dgm:cxn modelId="{051AD5F8-B6A1-47D4-9059-5B17959EE2E9}" srcId="{2224B093-8758-4A11-9554-FA806D17B2B4}" destId="{8F4CF5EF-1557-46FE-BE17-90F3BD3680A3}" srcOrd="1" destOrd="0" parTransId="{D3B02FFB-B5EF-453F-BC46-A65836FC58AA}" sibTransId="{528D5D8B-6A98-4BEB-B79B-EA99E1D77BEA}"/>
    <dgm:cxn modelId="{281B8543-9810-487E-91F8-AC957F161850}" type="presOf" srcId="{2224B093-8758-4A11-9554-FA806D17B2B4}" destId="{69B9240D-EF13-435E-8FFF-B739ED2B6118}" srcOrd="0" destOrd="0" presId="urn:microsoft.com/office/officeart/2005/8/layout/default#2"/>
    <dgm:cxn modelId="{11B92E96-1899-4E04-90C4-3B72988CD646}" type="presOf" srcId="{18D76879-4017-4609-BE6A-D914A384A5D8}" destId="{75A60B54-5626-49BC-A7F4-F89BC6B28487}" srcOrd="0" destOrd="0" presId="urn:microsoft.com/office/officeart/2005/8/layout/default#2"/>
    <dgm:cxn modelId="{C4D24F77-4D06-4408-B1C4-B7E18CAD9DB3}" type="presParOf" srcId="{69B9240D-EF13-435E-8FFF-B739ED2B6118}" destId="{810F9939-3665-4A5C-A83C-1A2BF6ADCC06}" srcOrd="0" destOrd="0" presId="urn:microsoft.com/office/officeart/2005/8/layout/default#2"/>
    <dgm:cxn modelId="{9D90A3FB-2E21-4FF3-A7B4-A8517C30DFEE}" type="presParOf" srcId="{69B9240D-EF13-435E-8FFF-B739ED2B6118}" destId="{B04D86D2-02AD-4F4E-AD6B-A0D3AB09F4B8}" srcOrd="1" destOrd="0" presId="urn:microsoft.com/office/officeart/2005/8/layout/default#2"/>
    <dgm:cxn modelId="{9DAF94CD-A3E7-4F2B-8DE4-91BF17F2DAD0}" type="presParOf" srcId="{69B9240D-EF13-435E-8FFF-B739ED2B6118}" destId="{0537103D-C4A3-4D1C-A079-015134049CD4}" srcOrd="2" destOrd="0" presId="urn:microsoft.com/office/officeart/2005/8/layout/default#2"/>
    <dgm:cxn modelId="{C84B8C2D-9C1B-417F-BADD-5B7A707CA62B}" type="presParOf" srcId="{69B9240D-EF13-435E-8FFF-B739ED2B6118}" destId="{3DBD2A81-1D4C-43AC-BEF2-5B66CBD3F975}" srcOrd="3" destOrd="0" presId="urn:microsoft.com/office/officeart/2005/8/layout/default#2"/>
    <dgm:cxn modelId="{8281EF8C-E276-4876-BF51-40B0F15C3711}" type="presParOf" srcId="{69B9240D-EF13-435E-8FFF-B739ED2B6118}" destId="{75A60B54-5626-49BC-A7F4-F89BC6B28487}" srcOrd="4" destOrd="0" presId="urn:microsoft.com/office/officeart/2005/8/layout/default#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68C61F9-E1D5-43F2-BF6F-67406711C435}" type="doc">
      <dgm:prSet loTypeId="urn:microsoft.com/office/officeart/2005/8/layout/list1" loCatId="list" qsTypeId="urn:microsoft.com/office/officeart/2005/8/quickstyle/3d2#3" qsCatId="3D" csTypeId="urn:microsoft.com/office/officeart/2005/8/colors/accent3_2" csCatId="accent3" phldr="1"/>
      <dgm:spPr/>
      <dgm:t>
        <a:bodyPr/>
        <a:lstStyle/>
        <a:p>
          <a:endParaRPr lang="en-US"/>
        </a:p>
      </dgm:t>
    </dgm:pt>
    <dgm:pt modelId="{168EA1EC-4C15-44F5-AD52-ADBCF891E77F}">
      <dgm:prSet phldrT="[Text]" custT="1"/>
      <dgm:spPr/>
      <dgm:t>
        <a:bodyPr/>
        <a:lstStyle/>
        <a:p>
          <a:pPr algn="ctr"/>
          <a:r>
            <a:rPr lang="en-US" sz="1400" dirty="0">
              <a:solidFill>
                <a:schemeClr val="tx1"/>
              </a:solidFill>
              <a:latin typeface="Open Sans Light" pitchFamily="34" charset="0"/>
              <a:ea typeface="Open Sans Light" pitchFamily="34" charset="0"/>
              <a:cs typeface="Open Sans Light" pitchFamily="34" charset="0"/>
            </a:rPr>
            <a:t>Appropriate dress &amp; professional appearance</a:t>
          </a:r>
        </a:p>
      </dgm:t>
    </dgm:pt>
    <dgm:pt modelId="{C295B315-D485-417F-A411-915A7DDAE57C}" type="parTrans" cxnId="{D44B8E77-35B1-43C8-BE60-52ECE483AEC0}">
      <dgm:prSet/>
      <dgm:spPr/>
      <dgm:t>
        <a:bodyPr/>
        <a:lstStyle/>
        <a:p>
          <a:endParaRPr lang="en-US"/>
        </a:p>
      </dgm:t>
    </dgm:pt>
    <dgm:pt modelId="{7BEB7EBE-DE9D-4854-9C48-23357F8F8A9D}" type="sibTrans" cxnId="{D44B8E77-35B1-43C8-BE60-52ECE483AEC0}">
      <dgm:prSet/>
      <dgm:spPr/>
      <dgm:t>
        <a:bodyPr/>
        <a:lstStyle/>
        <a:p>
          <a:endParaRPr lang="en-US"/>
        </a:p>
      </dgm:t>
    </dgm:pt>
    <dgm:pt modelId="{CA6A881A-2744-4626-9537-DC5E9D4E3963}">
      <dgm:prSet phldrT="[Text]" custT="1"/>
      <dgm:spPr/>
      <dgm:t>
        <a:bodyPr/>
        <a:lstStyle/>
        <a:p>
          <a:pPr algn="ctr"/>
          <a:r>
            <a:rPr lang="en-US" sz="1400" dirty="0">
              <a:solidFill>
                <a:schemeClr val="tx1"/>
              </a:solidFill>
              <a:latin typeface="Open Sans Light" pitchFamily="34" charset="0"/>
              <a:ea typeface="Open Sans Light" pitchFamily="34" charset="0"/>
              <a:cs typeface="Open Sans Light" pitchFamily="34" charset="0"/>
            </a:rPr>
            <a:t>Knowledgeable, polite, &amp; patient</a:t>
          </a:r>
        </a:p>
      </dgm:t>
    </dgm:pt>
    <dgm:pt modelId="{46AC7E43-52DF-48F6-A747-B2D3F1B26AAC}" type="parTrans" cxnId="{F96DBEAE-2EF5-49AE-BC82-541D9276C6C0}">
      <dgm:prSet/>
      <dgm:spPr/>
      <dgm:t>
        <a:bodyPr/>
        <a:lstStyle/>
        <a:p>
          <a:endParaRPr lang="en-US"/>
        </a:p>
      </dgm:t>
    </dgm:pt>
    <dgm:pt modelId="{7D979CA5-88A0-4316-837D-598B25208178}" type="sibTrans" cxnId="{F96DBEAE-2EF5-49AE-BC82-541D9276C6C0}">
      <dgm:prSet/>
      <dgm:spPr/>
      <dgm:t>
        <a:bodyPr/>
        <a:lstStyle/>
        <a:p>
          <a:endParaRPr lang="en-US"/>
        </a:p>
      </dgm:t>
    </dgm:pt>
    <dgm:pt modelId="{A1D88F5C-10A0-406E-8EBB-F7654FB20476}">
      <dgm:prSet phldrT="[Text]" custT="1"/>
      <dgm:spPr/>
      <dgm:t>
        <a:bodyPr/>
        <a:lstStyle/>
        <a:p>
          <a:pPr algn="ctr"/>
          <a:r>
            <a:rPr lang="en-US" sz="1400" dirty="0">
              <a:solidFill>
                <a:schemeClr val="tx1"/>
              </a:solidFill>
              <a:latin typeface="Open Sans Light" pitchFamily="34" charset="0"/>
              <a:ea typeface="Open Sans Light" pitchFamily="34" charset="0"/>
              <a:cs typeface="Open Sans Light" pitchFamily="34" charset="0"/>
            </a:rPr>
            <a:t>Respectful of customer’s home &amp; property</a:t>
          </a:r>
        </a:p>
      </dgm:t>
    </dgm:pt>
    <dgm:pt modelId="{460B660E-11F5-47EE-8710-D5E36420A5D9}" type="parTrans" cxnId="{8DE09E6B-6862-44D9-B1AD-3EAB06699FB5}">
      <dgm:prSet/>
      <dgm:spPr/>
      <dgm:t>
        <a:bodyPr/>
        <a:lstStyle/>
        <a:p>
          <a:endParaRPr lang="en-US"/>
        </a:p>
      </dgm:t>
    </dgm:pt>
    <dgm:pt modelId="{B9302B73-D1C0-49D9-BED8-9610B40488A2}" type="sibTrans" cxnId="{8DE09E6B-6862-44D9-B1AD-3EAB06699FB5}">
      <dgm:prSet/>
      <dgm:spPr/>
      <dgm:t>
        <a:bodyPr/>
        <a:lstStyle/>
        <a:p>
          <a:endParaRPr lang="en-US"/>
        </a:p>
      </dgm:t>
    </dgm:pt>
    <dgm:pt modelId="{1DAE6CE6-331F-4BCF-BED3-C04E0F9D64F7}">
      <dgm:prSet custT="1"/>
      <dgm:spPr/>
      <dgm:t>
        <a:bodyPr/>
        <a:lstStyle/>
        <a:p>
          <a:pPr algn="ctr"/>
          <a:r>
            <a:rPr lang="en-US" sz="1400" dirty="0">
              <a:solidFill>
                <a:schemeClr val="tx1"/>
              </a:solidFill>
              <a:latin typeface="Open Sans Light" pitchFamily="34" charset="0"/>
              <a:ea typeface="Open Sans Light" pitchFamily="34" charset="0"/>
              <a:cs typeface="Open Sans Light" pitchFamily="34" charset="0"/>
            </a:rPr>
            <a:t>Performs work neatly &amp; leaves all areas clean</a:t>
          </a:r>
        </a:p>
      </dgm:t>
    </dgm:pt>
    <dgm:pt modelId="{98AE5011-EDDE-4CF1-B3ED-B6DBF06F32D3}" type="parTrans" cxnId="{043D5933-B54A-4D7B-818C-0BBA488782B7}">
      <dgm:prSet/>
      <dgm:spPr/>
      <dgm:t>
        <a:bodyPr/>
        <a:lstStyle/>
        <a:p>
          <a:endParaRPr lang="en-US"/>
        </a:p>
      </dgm:t>
    </dgm:pt>
    <dgm:pt modelId="{05353A5E-D092-4573-B93E-E346FF19EC7E}" type="sibTrans" cxnId="{043D5933-B54A-4D7B-818C-0BBA488782B7}">
      <dgm:prSet/>
      <dgm:spPr/>
      <dgm:t>
        <a:bodyPr/>
        <a:lstStyle/>
        <a:p>
          <a:endParaRPr lang="en-US"/>
        </a:p>
      </dgm:t>
    </dgm:pt>
    <dgm:pt modelId="{751045AD-080D-4641-A8C1-0D822C3B33EF}">
      <dgm:prSet custT="1"/>
      <dgm:spPr/>
      <dgm:t>
        <a:bodyPr/>
        <a:lstStyle/>
        <a:p>
          <a:pPr algn="ctr"/>
          <a:r>
            <a:rPr lang="en-US" sz="1400" dirty="0">
              <a:solidFill>
                <a:schemeClr val="tx1"/>
              </a:solidFill>
              <a:latin typeface="Open Sans Light" pitchFamily="34" charset="0"/>
              <a:ea typeface="Open Sans Light" pitchFamily="34" charset="0"/>
              <a:cs typeface="Open Sans Light" pitchFamily="34" charset="0"/>
            </a:rPr>
            <a:t>Educates customer on enhancement opportunities – without a high-pressure </a:t>
          </a:r>
          <a:br>
            <a:rPr lang="en-US" sz="1400" dirty="0">
              <a:solidFill>
                <a:schemeClr val="tx1"/>
              </a:solidFill>
              <a:latin typeface="Open Sans Light" pitchFamily="34" charset="0"/>
              <a:ea typeface="Open Sans Light" pitchFamily="34" charset="0"/>
              <a:cs typeface="Open Sans Light" pitchFamily="34" charset="0"/>
            </a:rPr>
          </a:br>
          <a:r>
            <a:rPr lang="en-US" sz="1400" dirty="0">
              <a:solidFill>
                <a:schemeClr val="tx1"/>
              </a:solidFill>
              <a:latin typeface="Open Sans Light" pitchFamily="34" charset="0"/>
              <a:ea typeface="Open Sans Light" pitchFamily="34" charset="0"/>
              <a:cs typeface="Open Sans Light" pitchFamily="34" charset="0"/>
            </a:rPr>
            <a:t>sales pitch</a:t>
          </a:r>
        </a:p>
      </dgm:t>
    </dgm:pt>
    <dgm:pt modelId="{868A8F9C-DF9C-4846-9B7C-E8D7A5BEC186}" type="parTrans" cxnId="{44CA5879-7506-4108-9CC0-1360056FEB53}">
      <dgm:prSet/>
      <dgm:spPr/>
      <dgm:t>
        <a:bodyPr/>
        <a:lstStyle/>
        <a:p>
          <a:endParaRPr lang="en-US"/>
        </a:p>
      </dgm:t>
    </dgm:pt>
    <dgm:pt modelId="{B45FEF1C-5D11-4A40-BB24-C7DDDB6283FF}" type="sibTrans" cxnId="{44CA5879-7506-4108-9CC0-1360056FEB53}">
      <dgm:prSet/>
      <dgm:spPr/>
      <dgm:t>
        <a:bodyPr/>
        <a:lstStyle/>
        <a:p>
          <a:endParaRPr lang="en-US"/>
        </a:p>
      </dgm:t>
    </dgm:pt>
    <dgm:pt modelId="{4F8964B8-6A48-4652-A05A-1D7C70C7C8C4}" type="pres">
      <dgm:prSet presAssocID="{B68C61F9-E1D5-43F2-BF6F-67406711C435}" presName="linear" presStyleCnt="0">
        <dgm:presLayoutVars>
          <dgm:dir/>
          <dgm:animLvl val="lvl"/>
          <dgm:resizeHandles val="exact"/>
        </dgm:presLayoutVars>
      </dgm:prSet>
      <dgm:spPr/>
      <dgm:t>
        <a:bodyPr/>
        <a:lstStyle/>
        <a:p>
          <a:endParaRPr lang="en-US"/>
        </a:p>
      </dgm:t>
    </dgm:pt>
    <dgm:pt modelId="{FEBE3C75-98BC-4990-A23B-1E052E007E4B}" type="pres">
      <dgm:prSet presAssocID="{168EA1EC-4C15-44F5-AD52-ADBCF891E77F}" presName="parentLin" presStyleCnt="0"/>
      <dgm:spPr/>
    </dgm:pt>
    <dgm:pt modelId="{3C2822DB-692D-4FE7-9254-CDBFC31E8FC9}" type="pres">
      <dgm:prSet presAssocID="{168EA1EC-4C15-44F5-AD52-ADBCF891E77F}" presName="parentLeftMargin" presStyleLbl="node1" presStyleIdx="0" presStyleCnt="5"/>
      <dgm:spPr/>
      <dgm:t>
        <a:bodyPr/>
        <a:lstStyle/>
        <a:p>
          <a:endParaRPr lang="en-US"/>
        </a:p>
      </dgm:t>
    </dgm:pt>
    <dgm:pt modelId="{E37585E2-2840-477D-A1FC-6C05A38EAFC7}" type="pres">
      <dgm:prSet presAssocID="{168EA1EC-4C15-44F5-AD52-ADBCF891E77F}" presName="parentText" presStyleLbl="node1" presStyleIdx="0" presStyleCnt="5" custScaleX="136890" custScaleY="75652">
        <dgm:presLayoutVars>
          <dgm:chMax val="0"/>
          <dgm:bulletEnabled val="1"/>
        </dgm:presLayoutVars>
      </dgm:prSet>
      <dgm:spPr/>
      <dgm:t>
        <a:bodyPr/>
        <a:lstStyle/>
        <a:p>
          <a:endParaRPr lang="en-US"/>
        </a:p>
      </dgm:t>
    </dgm:pt>
    <dgm:pt modelId="{FFCEA5AF-415C-4A82-BD27-08C53E76CF47}" type="pres">
      <dgm:prSet presAssocID="{168EA1EC-4C15-44F5-AD52-ADBCF891E77F}" presName="negativeSpace" presStyleCnt="0"/>
      <dgm:spPr/>
    </dgm:pt>
    <dgm:pt modelId="{8276625D-5A3B-4F92-B355-87DF2FE5BDB4}" type="pres">
      <dgm:prSet presAssocID="{168EA1EC-4C15-44F5-AD52-ADBCF891E77F}" presName="childText" presStyleLbl="conFgAcc1" presStyleIdx="0" presStyleCnt="5">
        <dgm:presLayoutVars>
          <dgm:bulletEnabled val="1"/>
        </dgm:presLayoutVars>
      </dgm:prSet>
      <dgm:spPr/>
    </dgm:pt>
    <dgm:pt modelId="{A773A250-AD4B-4EBA-A222-54FF586E0533}" type="pres">
      <dgm:prSet presAssocID="{7BEB7EBE-DE9D-4854-9C48-23357F8F8A9D}" presName="spaceBetweenRectangles" presStyleCnt="0"/>
      <dgm:spPr/>
    </dgm:pt>
    <dgm:pt modelId="{B7553F12-432B-498E-A3B9-7DF29EA67BFD}" type="pres">
      <dgm:prSet presAssocID="{CA6A881A-2744-4626-9537-DC5E9D4E3963}" presName="parentLin" presStyleCnt="0"/>
      <dgm:spPr/>
    </dgm:pt>
    <dgm:pt modelId="{3D8ECD25-03E1-4096-912C-9288195E5437}" type="pres">
      <dgm:prSet presAssocID="{CA6A881A-2744-4626-9537-DC5E9D4E3963}" presName="parentLeftMargin" presStyleLbl="node1" presStyleIdx="0" presStyleCnt="5"/>
      <dgm:spPr/>
      <dgm:t>
        <a:bodyPr/>
        <a:lstStyle/>
        <a:p>
          <a:endParaRPr lang="en-US"/>
        </a:p>
      </dgm:t>
    </dgm:pt>
    <dgm:pt modelId="{12E724DF-2DF1-441F-90F2-830FFB1AE488}" type="pres">
      <dgm:prSet presAssocID="{CA6A881A-2744-4626-9537-DC5E9D4E3963}" presName="parentText" presStyleLbl="node1" presStyleIdx="1" presStyleCnt="5" custScaleX="142857" custScaleY="68059">
        <dgm:presLayoutVars>
          <dgm:chMax val="0"/>
          <dgm:bulletEnabled val="1"/>
        </dgm:presLayoutVars>
      </dgm:prSet>
      <dgm:spPr/>
      <dgm:t>
        <a:bodyPr/>
        <a:lstStyle/>
        <a:p>
          <a:endParaRPr lang="en-US"/>
        </a:p>
      </dgm:t>
    </dgm:pt>
    <dgm:pt modelId="{E1F7FFB5-D051-46FC-9841-D2173E2A0F8C}" type="pres">
      <dgm:prSet presAssocID="{CA6A881A-2744-4626-9537-DC5E9D4E3963}" presName="negativeSpace" presStyleCnt="0"/>
      <dgm:spPr/>
    </dgm:pt>
    <dgm:pt modelId="{E26782E8-4A48-4C4E-A56D-28BBC0560F4F}" type="pres">
      <dgm:prSet presAssocID="{CA6A881A-2744-4626-9537-DC5E9D4E3963}" presName="childText" presStyleLbl="conFgAcc1" presStyleIdx="1" presStyleCnt="5">
        <dgm:presLayoutVars>
          <dgm:bulletEnabled val="1"/>
        </dgm:presLayoutVars>
      </dgm:prSet>
      <dgm:spPr/>
    </dgm:pt>
    <dgm:pt modelId="{97C3C903-A8B6-487A-AE46-27F6186154C5}" type="pres">
      <dgm:prSet presAssocID="{7D979CA5-88A0-4316-837D-598B25208178}" presName="spaceBetweenRectangles" presStyleCnt="0"/>
      <dgm:spPr/>
    </dgm:pt>
    <dgm:pt modelId="{D9E172BB-629D-41A3-9756-92668855C2DE}" type="pres">
      <dgm:prSet presAssocID="{A1D88F5C-10A0-406E-8EBB-F7654FB20476}" presName="parentLin" presStyleCnt="0"/>
      <dgm:spPr/>
    </dgm:pt>
    <dgm:pt modelId="{6CE70939-484C-47E8-B4D2-B34776891C29}" type="pres">
      <dgm:prSet presAssocID="{A1D88F5C-10A0-406E-8EBB-F7654FB20476}" presName="parentLeftMargin" presStyleLbl="node1" presStyleIdx="1" presStyleCnt="5"/>
      <dgm:spPr/>
      <dgm:t>
        <a:bodyPr/>
        <a:lstStyle/>
        <a:p>
          <a:endParaRPr lang="en-US"/>
        </a:p>
      </dgm:t>
    </dgm:pt>
    <dgm:pt modelId="{24790F36-4E14-46D8-95F1-66CA6743E6EE}" type="pres">
      <dgm:prSet presAssocID="{A1D88F5C-10A0-406E-8EBB-F7654FB20476}" presName="parentText" presStyleLbl="node1" presStyleIdx="2" presStyleCnt="5" custScaleX="142857" custScaleY="62559" custLinFactNeighborY="3236">
        <dgm:presLayoutVars>
          <dgm:chMax val="0"/>
          <dgm:bulletEnabled val="1"/>
        </dgm:presLayoutVars>
      </dgm:prSet>
      <dgm:spPr/>
      <dgm:t>
        <a:bodyPr/>
        <a:lstStyle/>
        <a:p>
          <a:endParaRPr lang="en-US"/>
        </a:p>
      </dgm:t>
    </dgm:pt>
    <dgm:pt modelId="{CB667B9F-5582-464E-9286-886A237F773A}" type="pres">
      <dgm:prSet presAssocID="{A1D88F5C-10A0-406E-8EBB-F7654FB20476}" presName="negativeSpace" presStyleCnt="0"/>
      <dgm:spPr/>
    </dgm:pt>
    <dgm:pt modelId="{F666224F-6C93-4EB8-909A-E881C9181E51}" type="pres">
      <dgm:prSet presAssocID="{A1D88F5C-10A0-406E-8EBB-F7654FB20476}" presName="childText" presStyleLbl="conFgAcc1" presStyleIdx="2" presStyleCnt="5">
        <dgm:presLayoutVars>
          <dgm:bulletEnabled val="1"/>
        </dgm:presLayoutVars>
      </dgm:prSet>
      <dgm:spPr/>
    </dgm:pt>
    <dgm:pt modelId="{CE610093-7437-4B4D-A953-EE6242F77D14}" type="pres">
      <dgm:prSet presAssocID="{B9302B73-D1C0-49D9-BED8-9610B40488A2}" presName="spaceBetweenRectangles" presStyleCnt="0"/>
      <dgm:spPr/>
    </dgm:pt>
    <dgm:pt modelId="{8FC12902-097C-40DC-960E-EA288692A257}" type="pres">
      <dgm:prSet presAssocID="{1DAE6CE6-331F-4BCF-BED3-C04E0F9D64F7}" presName="parentLin" presStyleCnt="0"/>
      <dgm:spPr/>
    </dgm:pt>
    <dgm:pt modelId="{3B89BCF6-2B39-4D4E-A042-7B0FD85E4B3E}" type="pres">
      <dgm:prSet presAssocID="{1DAE6CE6-331F-4BCF-BED3-C04E0F9D64F7}" presName="parentLeftMargin" presStyleLbl="node1" presStyleIdx="2" presStyleCnt="5"/>
      <dgm:spPr/>
      <dgm:t>
        <a:bodyPr/>
        <a:lstStyle/>
        <a:p>
          <a:endParaRPr lang="en-US"/>
        </a:p>
      </dgm:t>
    </dgm:pt>
    <dgm:pt modelId="{B0C5B0B6-7392-48EE-9E9B-8BF1AC09FA03}" type="pres">
      <dgm:prSet presAssocID="{1DAE6CE6-331F-4BCF-BED3-C04E0F9D64F7}" presName="parentText" presStyleLbl="node1" presStyleIdx="3" presStyleCnt="5" custScaleX="142857">
        <dgm:presLayoutVars>
          <dgm:chMax val="0"/>
          <dgm:bulletEnabled val="1"/>
        </dgm:presLayoutVars>
      </dgm:prSet>
      <dgm:spPr/>
      <dgm:t>
        <a:bodyPr/>
        <a:lstStyle/>
        <a:p>
          <a:endParaRPr lang="en-US"/>
        </a:p>
      </dgm:t>
    </dgm:pt>
    <dgm:pt modelId="{BCE585E9-DC78-458C-B2D9-E9B0B2F5E0F1}" type="pres">
      <dgm:prSet presAssocID="{1DAE6CE6-331F-4BCF-BED3-C04E0F9D64F7}" presName="negativeSpace" presStyleCnt="0"/>
      <dgm:spPr/>
    </dgm:pt>
    <dgm:pt modelId="{7F91F055-5BDC-421F-9595-E1C37A584F82}" type="pres">
      <dgm:prSet presAssocID="{1DAE6CE6-331F-4BCF-BED3-C04E0F9D64F7}" presName="childText" presStyleLbl="conFgAcc1" presStyleIdx="3" presStyleCnt="5">
        <dgm:presLayoutVars>
          <dgm:bulletEnabled val="1"/>
        </dgm:presLayoutVars>
      </dgm:prSet>
      <dgm:spPr/>
    </dgm:pt>
    <dgm:pt modelId="{3D6D583A-78B2-467A-B33C-1BF16B280332}" type="pres">
      <dgm:prSet presAssocID="{05353A5E-D092-4573-B93E-E346FF19EC7E}" presName="spaceBetweenRectangles" presStyleCnt="0"/>
      <dgm:spPr/>
    </dgm:pt>
    <dgm:pt modelId="{4391A856-7DC8-4213-8A0E-023DB7191422}" type="pres">
      <dgm:prSet presAssocID="{751045AD-080D-4641-A8C1-0D822C3B33EF}" presName="parentLin" presStyleCnt="0"/>
      <dgm:spPr/>
    </dgm:pt>
    <dgm:pt modelId="{34DAFD99-A150-4C68-8B25-B690A55AD251}" type="pres">
      <dgm:prSet presAssocID="{751045AD-080D-4641-A8C1-0D822C3B33EF}" presName="parentLeftMargin" presStyleLbl="node1" presStyleIdx="3" presStyleCnt="5"/>
      <dgm:spPr/>
      <dgm:t>
        <a:bodyPr/>
        <a:lstStyle/>
        <a:p>
          <a:endParaRPr lang="en-US"/>
        </a:p>
      </dgm:t>
    </dgm:pt>
    <dgm:pt modelId="{D06C9660-8711-4F1A-B28C-613259F497D1}" type="pres">
      <dgm:prSet presAssocID="{751045AD-080D-4641-A8C1-0D822C3B33EF}" presName="parentText" presStyleLbl="node1" presStyleIdx="4" presStyleCnt="5" custScaleX="142857" custScaleY="132245">
        <dgm:presLayoutVars>
          <dgm:chMax val="0"/>
          <dgm:bulletEnabled val="1"/>
        </dgm:presLayoutVars>
      </dgm:prSet>
      <dgm:spPr/>
      <dgm:t>
        <a:bodyPr/>
        <a:lstStyle/>
        <a:p>
          <a:endParaRPr lang="en-US"/>
        </a:p>
      </dgm:t>
    </dgm:pt>
    <dgm:pt modelId="{8D387FE6-C0B9-4179-979B-6B5A5EC5C01B}" type="pres">
      <dgm:prSet presAssocID="{751045AD-080D-4641-A8C1-0D822C3B33EF}" presName="negativeSpace" presStyleCnt="0"/>
      <dgm:spPr/>
    </dgm:pt>
    <dgm:pt modelId="{F2529A0D-2FB9-4FEF-BF0C-261627D87DC7}" type="pres">
      <dgm:prSet presAssocID="{751045AD-080D-4641-A8C1-0D822C3B33EF}" presName="childText" presStyleLbl="conFgAcc1" presStyleIdx="4" presStyleCnt="5">
        <dgm:presLayoutVars>
          <dgm:bulletEnabled val="1"/>
        </dgm:presLayoutVars>
      </dgm:prSet>
      <dgm:spPr/>
    </dgm:pt>
  </dgm:ptLst>
  <dgm:cxnLst>
    <dgm:cxn modelId="{4B2BD444-219C-4042-B4AD-12DEE74B912A}" type="presOf" srcId="{168EA1EC-4C15-44F5-AD52-ADBCF891E77F}" destId="{E37585E2-2840-477D-A1FC-6C05A38EAFC7}" srcOrd="1" destOrd="0" presId="urn:microsoft.com/office/officeart/2005/8/layout/list1"/>
    <dgm:cxn modelId="{B37949DF-1AEC-4F1C-8222-9CCEA5A2FCC6}" type="presOf" srcId="{168EA1EC-4C15-44F5-AD52-ADBCF891E77F}" destId="{3C2822DB-692D-4FE7-9254-CDBFC31E8FC9}" srcOrd="0" destOrd="0" presId="urn:microsoft.com/office/officeart/2005/8/layout/list1"/>
    <dgm:cxn modelId="{F96DBEAE-2EF5-49AE-BC82-541D9276C6C0}" srcId="{B68C61F9-E1D5-43F2-BF6F-67406711C435}" destId="{CA6A881A-2744-4626-9537-DC5E9D4E3963}" srcOrd="1" destOrd="0" parTransId="{46AC7E43-52DF-48F6-A747-B2D3F1B26AAC}" sibTransId="{7D979CA5-88A0-4316-837D-598B25208178}"/>
    <dgm:cxn modelId="{18020C47-8255-4D13-A6C5-4DD3973FF613}" type="presOf" srcId="{751045AD-080D-4641-A8C1-0D822C3B33EF}" destId="{D06C9660-8711-4F1A-B28C-613259F497D1}" srcOrd="1" destOrd="0" presId="urn:microsoft.com/office/officeart/2005/8/layout/list1"/>
    <dgm:cxn modelId="{FC2EEFE0-180B-4494-897F-2DBAFD6CCA6A}" type="presOf" srcId="{CA6A881A-2744-4626-9537-DC5E9D4E3963}" destId="{12E724DF-2DF1-441F-90F2-830FFB1AE488}" srcOrd="1" destOrd="0" presId="urn:microsoft.com/office/officeart/2005/8/layout/list1"/>
    <dgm:cxn modelId="{CA7D2431-6E16-4521-85DA-83A2432D45C9}" type="presOf" srcId="{CA6A881A-2744-4626-9537-DC5E9D4E3963}" destId="{3D8ECD25-03E1-4096-912C-9288195E5437}" srcOrd="0" destOrd="0" presId="urn:microsoft.com/office/officeart/2005/8/layout/list1"/>
    <dgm:cxn modelId="{4B771874-1C4C-489E-8415-18D4D2EF62F1}" type="presOf" srcId="{A1D88F5C-10A0-406E-8EBB-F7654FB20476}" destId="{24790F36-4E14-46D8-95F1-66CA6743E6EE}" srcOrd="1" destOrd="0" presId="urn:microsoft.com/office/officeart/2005/8/layout/list1"/>
    <dgm:cxn modelId="{D44B8E77-35B1-43C8-BE60-52ECE483AEC0}" srcId="{B68C61F9-E1D5-43F2-BF6F-67406711C435}" destId="{168EA1EC-4C15-44F5-AD52-ADBCF891E77F}" srcOrd="0" destOrd="0" parTransId="{C295B315-D485-417F-A411-915A7DDAE57C}" sibTransId="{7BEB7EBE-DE9D-4854-9C48-23357F8F8A9D}"/>
    <dgm:cxn modelId="{8DE09E6B-6862-44D9-B1AD-3EAB06699FB5}" srcId="{B68C61F9-E1D5-43F2-BF6F-67406711C435}" destId="{A1D88F5C-10A0-406E-8EBB-F7654FB20476}" srcOrd="2" destOrd="0" parTransId="{460B660E-11F5-47EE-8710-D5E36420A5D9}" sibTransId="{B9302B73-D1C0-49D9-BED8-9610B40488A2}"/>
    <dgm:cxn modelId="{C671401A-D231-4790-95A5-502853708C79}" type="presOf" srcId="{1DAE6CE6-331F-4BCF-BED3-C04E0F9D64F7}" destId="{3B89BCF6-2B39-4D4E-A042-7B0FD85E4B3E}" srcOrd="0" destOrd="0" presId="urn:microsoft.com/office/officeart/2005/8/layout/list1"/>
    <dgm:cxn modelId="{9A4FD820-3738-42B0-9CB1-32E3E7C716D2}" type="presOf" srcId="{1DAE6CE6-331F-4BCF-BED3-C04E0F9D64F7}" destId="{B0C5B0B6-7392-48EE-9E9B-8BF1AC09FA03}" srcOrd="1" destOrd="0" presId="urn:microsoft.com/office/officeart/2005/8/layout/list1"/>
    <dgm:cxn modelId="{44CA5879-7506-4108-9CC0-1360056FEB53}" srcId="{B68C61F9-E1D5-43F2-BF6F-67406711C435}" destId="{751045AD-080D-4641-A8C1-0D822C3B33EF}" srcOrd="4" destOrd="0" parTransId="{868A8F9C-DF9C-4846-9B7C-E8D7A5BEC186}" sibTransId="{B45FEF1C-5D11-4A40-BB24-C7DDDB6283FF}"/>
    <dgm:cxn modelId="{32E7587E-D388-4E34-AED2-675617A1B8A3}" type="presOf" srcId="{A1D88F5C-10A0-406E-8EBB-F7654FB20476}" destId="{6CE70939-484C-47E8-B4D2-B34776891C29}" srcOrd="0" destOrd="0" presId="urn:microsoft.com/office/officeart/2005/8/layout/list1"/>
    <dgm:cxn modelId="{7BCAF251-5CC3-47E6-85A9-DD2F8B53310F}" type="presOf" srcId="{751045AD-080D-4641-A8C1-0D822C3B33EF}" destId="{34DAFD99-A150-4C68-8B25-B690A55AD251}" srcOrd="0" destOrd="0" presId="urn:microsoft.com/office/officeart/2005/8/layout/list1"/>
    <dgm:cxn modelId="{9EF94228-388D-41A8-9645-4906EEB9594A}" type="presOf" srcId="{B68C61F9-E1D5-43F2-BF6F-67406711C435}" destId="{4F8964B8-6A48-4652-A05A-1D7C70C7C8C4}" srcOrd="0" destOrd="0" presId="urn:microsoft.com/office/officeart/2005/8/layout/list1"/>
    <dgm:cxn modelId="{043D5933-B54A-4D7B-818C-0BBA488782B7}" srcId="{B68C61F9-E1D5-43F2-BF6F-67406711C435}" destId="{1DAE6CE6-331F-4BCF-BED3-C04E0F9D64F7}" srcOrd="3" destOrd="0" parTransId="{98AE5011-EDDE-4CF1-B3ED-B6DBF06F32D3}" sibTransId="{05353A5E-D092-4573-B93E-E346FF19EC7E}"/>
    <dgm:cxn modelId="{3EA37CB8-7BDD-42E2-A4E4-55D5515A1C03}" type="presParOf" srcId="{4F8964B8-6A48-4652-A05A-1D7C70C7C8C4}" destId="{FEBE3C75-98BC-4990-A23B-1E052E007E4B}" srcOrd="0" destOrd="0" presId="urn:microsoft.com/office/officeart/2005/8/layout/list1"/>
    <dgm:cxn modelId="{58FF1853-3CC6-424E-837E-D492CCCC2F40}" type="presParOf" srcId="{FEBE3C75-98BC-4990-A23B-1E052E007E4B}" destId="{3C2822DB-692D-4FE7-9254-CDBFC31E8FC9}" srcOrd="0" destOrd="0" presId="urn:microsoft.com/office/officeart/2005/8/layout/list1"/>
    <dgm:cxn modelId="{48880278-AFEC-463B-BFB6-0F3187E79B89}" type="presParOf" srcId="{FEBE3C75-98BC-4990-A23B-1E052E007E4B}" destId="{E37585E2-2840-477D-A1FC-6C05A38EAFC7}" srcOrd="1" destOrd="0" presId="urn:microsoft.com/office/officeart/2005/8/layout/list1"/>
    <dgm:cxn modelId="{495CFF3C-28EF-4971-ABDA-619456C0AB73}" type="presParOf" srcId="{4F8964B8-6A48-4652-A05A-1D7C70C7C8C4}" destId="{FFCEA5AF-415C-4A82-BD27-08C53E76CF47}" srcOrd="1" destOrd="0" presId="urn:microsoft.com/office/officeart/2005/8/layout/list1"/>
    <dgm:cxn modelId="{70ED6DAB-4DDD-4BA2-8B54-D8B4A5E35162}" type="presParOf" srcId="{4F8964B8-6A48-4652-A05A-1D7C70C7C8C4}" destId="{8276625D-5A3B-4F92-B355-87DF2FE5BDB4}" srcOrd="2" destOrd="0" presId="urn:microsoft.com/office/officeart/2005/8/layout/list1"/>
    <dgm:cxn modelId="{537511DE-5185-440F-9417-CE2A3328B395}" type="presParOf" srcId="{4F8964B8-6A48-4652-A05A-1D7C70C7C8C4}" destId="{A773A250-AD4B-4EBA-A222-54FF586E0533}" srcOrd="3" destOrd="0" presId="urn:microsoft.com/office/officeart/2005/8/layout/list1"/>
    <dgm:cxn modelId="{ECC2E440-C964-4750-8D65-55200E4C37C9}" type="presParOf" srcId="{4F8964B8-6A48-4652-A05A-1D7C70C7C8C4}" destId="{B7553F12-432B-498E-A3B9-7DF29EA67BFD}" srcOrd="4" destOrd="0" presId="urn:microsoft.com/office/officeart/2005/8/layout/list1"/>
    <dgm:cxn modelId="{C8444AB8-B88E-41DB-9D6D-F0872F73E268}" type="presParOf" srcId="{B7553F12-432B-498E-A3B9-7DF29EA67BFD}" destId="{3D8ECD25-03E1-4096-912C-9288195E5437}" srcOrd="0" destOrd="0" presId="urn:microsoft.com/office/officeart/2005/8/layout/list1"/>
    <dgm:cxn modelId="{B36F74BF-2FF9-45F8-B4EB-975CE85A5964}" type="presParOf" srcId="{B7553F12-432B-498E-A3B9-7DF29EA67BFD}" destId="{12E724DF-2DF1-441F-90F2-830FFB1AE488}" srcOrd="1" destOrd="0" presId="urn:microsoft.com/office/officeart/2005/8/layout/list1"/>
    <dgm:cxn modelId="{3FB2A404-BFE0-4A7E-9692-D221CBA89479}" type="presParOf" srcId="{4F8964B8-6A48-4652-A05A-1D7C70C7C8C4}" destId="{E1F7FFB5-D051-46FC-9841-D2173E2A0F8C}" srcOrd="5" destOrd="0" presId="urn:microsoft.com/office/officeart/2005/8/layout/list1"/>
    <dgm:cxn modelId="{1A95EAD3-4AE2-4328-A3D0-1EE20639559F}" type="presParOf" srcId="{4F8964B8-6A48-4652-A05A-1D7C70C7C8C4}" destId="{E26782E8-4A48-4C4E-A56D-28BBC0560F4F}" srcOrd="6" destOrd="0" presId="urn:microsoft.com/office/officeart/2005/8/layout/list1"/>
    <dgm:cxn modelId="{5B2D9E62-FE3E-4C9D-AC1A-8140DBB4E7CE}" type="presParOf" srcId="{4F8964B8-6A48-4652-A05A-1D7C70C7C8C4}" destId="{97C3C903-A8B6-487A-AE46-27F6186154C5}" srcOrd="7" destOrd="0" presId="urn:microsoft.com/office/officeart/2005/8/layout/list1"/>
    <dgm:cxn modelId="{120135E7-423E-461F-A52E-D259600D5A50}" type="presParOf" srcId="{4F8964B8-6A48-4652-A05A-1D7C70C7C8C4}" destId="{D9E172BB-629D-41A3-9756-92668855C2DE}" srcOrd="8" destOrd="0" presId="urn:microsoft.com/office/officeart/2005/8/layout/list1"/>
    <dgm:cxn modelId="{2FD79E09-BEAE-40AC-86EA-899B32E458A4}" type="presParOf" srcId="{D9E172BB-629D-41A3-9756-92668855C2DE}" destId="{6CE70939-484C-47E8-B4D2-B34776891C29}" srcOrd="0" destOrd="0" presId="urn:microsoft.com/office/officeart/2005/8/layout/list1"/>
    <dgm:cxn modelId="{A09ACC7B-97F3-448D-961E-2EF0A7350823}" type="presParOf" srcId="{D9E172BB-629D-41A3-9756-92668855C2DE}" destId="{24790F36-4E14-46D8-95F1-66CA6743E6EE}" srcOrd="1" destOrd="0" presId="urn:microsoft.com/office/officeart/2005/8/layout/list1"/>
    <dgm:cxn modelId="{17616672-4A24-4C88-A112-35D6B09033AE}" type="presParOf" srcId="{4F8964B8-6A48-4652-A05A-1D7C70C7C8C4}" destId="{CB667B9F-5582-464E-9286-886A237F773A}" srcOrd="9" destOrd="0" presId="urn:microsoft.com/office/officeart/2005/8/layout/list1"/>
    <dgm:cxn modelId="{BA41D37D-A375-4794-8FB9-82F914317A8F}" type="presParOf" srcId="{4F8964B8-6A48-4652-A05A-1D7C70C7C8C4}" destId="{F666224F-6C93-4EB8-909A-E881C9181E51}" srcOrd="10" destOrd="0" presId="urn:microsoft.com/office/officeart/2005/8/layout/list1"/>
    <dgm:cxn modelId="{273EF743-F5B5-4E02-A232-D4569DBE0205}" type="presParOf" srcId="{4F8964B8-6A48-4652-A05A-1D7C70C7C8C4}" destId="{CE610093-7437-4B4D-A953-EE6242F77D14}" srcOrd="11" destOrd="0" presId="urn:microsoft.com/office/officeart/2005/8/layout/list1"/>
    <dgm:cxn modelId="{9CC5CC9F-FACE-4E3F-9E01-8F6C49096FE1}" type="presParOf" srcId="{4F8964B8-6A48-4652-A05A-1D7C70C7C8C4}" destId="{8FC12902-097C-40DC-960E-EA288692A257}" srcOrd="12" destOrd="0" presId="urn:microsoft.com/office/officeart/2005/8/layout/list1"/>
    <dgm:cxn modelId="{8DF39224-8C6D-475C-9BC8-A90A82767F0A}" type="presParOf" srcId="{8FC12902-097C-40DC-960E-EA288692A257}" destId="{3B89BCF6-2B39-4D4E-A042-7B0FD85E4B3E}" srcOrd="0" destOrd="0" presId="urn:microsoft.com/office/officeart/2005/8/layout/list1"/>
    <dgm:cxn modelId="{E3C31A7F-B7AF-4CB1-B086-11D5BDE9502A}" type="presParOf" srcId="{8FC12902-097C-40DC-960E-EA288692A257}" destId="{B0C5B0B6-7392-48EE-9E9B-8BF1AC09FA03}" srcOrd="1" destOrd="0" presId="urn:microsoft.com/office/officeart/2005/8/layout/list1"/>
    <dgm:cxn modelId="{0B9CB992-3AE7-4D85-A3F5-533653BCD33B}" type="presParOf" srcId="{4F8964B8-6A48-4652-A05A-1D7C70C7C8C4}" destId="{BCE585E9-DC78-458C-B2D9-E9B0B2F5E0F1}" srcOrd="13" destOrd="0" presId="urn:microsoft.com/office/officeart/2005/8/layout/list1"/>
    <dgm:cxn modelId="{A963DDA3-32D1-4CA6-8E0C-E20B3482D29A}" type="presParOf" srcId="{4F8964B8-6A48-4652-A05A-1D7C70C7C8C4}" destId="{7F91F055-5BDC-421F-9595-E1C37A584F82}" srcOrd="14" destOrd="0" presId="urn:microsoft.com/office/officeart/2005/8/layout/list1"/>
    <dgm:cxn modelId="{702C9E67-A811-4E3E-B194-D57C53EF6264}" type="presParOf" srcId="{4F8964B8-6A48-4652-A05A-1D7C70C7C8C4}" destId="{3D6D583A-78B2-467A-B33C-1BF16B280332}" srcOrd="15" destOrd="0" presId="urn:microsoft.com/office/officeart/2005/8/layout/list1"/>
    <dgm:cxn modelId="{60F999E6-0604-43BC-AB72-61ABBFA9447B}" type="presParOf" srcId="{4F8964B8-6A48-4652-A05A-1D7C70C7C8C4}" destId="{4391A856-7DC8-4213-8A0E-023DB7191422}" srcOrd="16" destOrd="0" presId="urn:microsoft.com/office/officeart/2005/8/layout/list1"/>
    <dgm:cxn modelId="{57D5C9A8-A74B-4D96-9092-D366ECDC7A95}" type="presParOf" srcId="{4391A856-7DC8-4213-8A0E-023DB7191422}" destId="{34DAFD99-A150-4C68-8B25-B690A55AD251}" srcOrd="0" destOrd="0" presId="urn:microsoft.com/office/officeart/2005/8/layout/list1"/>
    <dgm:cxn modelId="{690ED9D9-445F-4376-864B-F72A21160305}" type="presParOf" srcId="{4391A856-7DC8-4213-8A0E-023DB7191422}" destId="{D06C9660-8711-4F1A-B28C-613259F497D1}" srcOrd="1" destOrd="0" presId="urn:microsoft.com/office/officeart/2005/8/layout/list1"/>
    <dgm:cxn modelId="{29FE3AC7-B7C7-4F91-803F-8C0BA4D01447}" type="presParOf" srcId="{4F8964B8-6A48-4652-A05A-1D7C70C7C8C4}" destId="{8D387FE6-C0B9-4179-979B-6B5A5EC5C01B}" srcOrd="17" destOrd="0" presId="urn:microsoft.com/office/officeart/2005/8/layout/list1"/>
    <dgm:cxn modelId="{1C4391BF-6311-45AC-B58A-FF1BFB4907F5}" type="presParOf" srcId="{4F8964B8-6A48-4652-A05A-1D7C70C7C8C4}" destId="{F2529A0D-2FB9-4FEF-BF0C-261627D87DC7}" srcOrd="18"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BBE2303-62A6-418C-A39E-BF70F3DA91DF}">
      <dsp:nvSpPr>
        <dsp:cNvPr id="0" name=""/>
        <dsp:cNvSpPr/>
      </dsp:nvSpPr>
      <dsp:spPr>
        <a:xfrm>
          <a:off x="554963" y="2010"/>
          <a:ext cx="2997208" cy="74791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Open Sans Light" pitchFamily="34" charset="0"/>
              <a:ea typeface="Open Sans Light" pitchFamily="34" charset="0"/>
              <a:cs typeface="Open Sans Light" pitchFamily="34" charset="0"/>
            </a:rPr>
            <a:t>Make the customer feel comfortable</a:t>
          </a:r>
        </a:p>
      </dsp:txBody>
      <dsp:txXfrm>
        <a:off x="554963" y="2010"/>
        <a:ext cx="2997208" cy="747911"/>
      </dsp:txXfrm>
    </dsp:sp>
    <dsp:sp modelId="{46322CCC-68F7-480D-B4AB-7250B474EB25}">
      <dsp:nvSpPr>
        <dsp:cNvPr id="0" name=""/>
        <dsp:cNvSpPr/>
      </dsp:nvSpPr>
      <dsp:spPr>
        <a:xfrm rot="5400000">
          <a:off x="1913334" y="768620"/>
          <a:ext cx="280466" cy="33656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1913334" y="768620"/>
        <a:ext cx="280466" cy="336560"/>
      </dsp:txXfrm>
    </dsp:sp>
    <dsp:sp modelId="{53617C19-BDC7-46E8-A610-BCFF4773EF2A}">
      <dsp:nvSpPr>
        <dsp:cNvPr id="0" name=""/>
        <dsp:cNvSpPr/>
      </dsp:nvSpPr>
      <dsp:spPr>
        <a:xfrm>
          <a:off x="512925" y="1123878"/>
          <a:ext cx="3081285" cy="74791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Open Sans Light" pitchFamily="34" charset="0"/>
              <a:ea typeface="Open Sans Light" pitchFamily="34" charset="0"/>
              <a:cs typeface="Open Sans Light" pitchFamily="34" charset="0"/>
            </a:rPr>
            <a:t>Help ease tensions</a:t>
          </a:r>
        </a:p>
      </dsp:txBody>
      <dsp:txXfrm>
        <a:off x="512925" y="1123878"/>
        <a:ext cx="3081285" cy="747911"/>
      </dsp:txXfrm>
    </dsp:sp>
    <dsp:sp modelId="{2E365883-F835-4B9B-81F5-FB577665D795}">
      <dsp:nvSpPr>
        <dsp:cNvPr id="0" name=""/>
        <dsp:cNvSpPr/>
      </dsp:nvSpPr>
      <dsp:spPr>
        <a:xfrm rot="5400000">
          <a:off x="1913334" y="1890488"/>
          <a:ext cx="280466" cy="33656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1913334" y="1890488"/>
        <a:ext cx="280466" cy="336560"/>
      </dsp:txXfrm>
    </dsp:sp>
    <dsp:sp modelId="{CCA81AFD-3755-49B7-9834-99455585C0B8}">
      <dsp:nvSpPr>
        <dsp:cNvPr id="0" name=""/>
        <dsp:cNvSpPr/>
      </dsp:nvSpPr>
      <dsp:spPr>
        <a:xfrm>
          <a:off x="491900" y="2245746"/>
          <a:ext cx="3123335" cy="74791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Open Sans Light" pitchFamily="34" charset="0"/>
              <a:ea typeface="Open Sans Light" pitchFamily="34" charset="0"/>
              <a:cs typeface="Open Sans Light" pitchFamily="34" charset="0"/>
            </a:rPr>
            <a:t>Relieve any fears</a:t>
          </a:r>
        </a:p>
      </dsp:txBody>
      <dsp:txXfrm>
        <a:off x="491900" y="2245746"/>
        <a:ext cx="3123335" cy="747911"/>
      </dsp:txXfrm>
    </dsp:sp>
    <dsp:sp modelId="{04123411-7DC9-40FC-B47A-633DB7B46A70}">
      <dsp:nvSpPr>
        <dsp:cNvPr id="0" name=""/>
        <dsp:cNvSpPr/>
      </dsp:nvSpPr>
      <dsp:spPr>
        <a:xfrm rot="5400000">
          <a:off x="1913334" y="3012356"/>
          <a:ext cx="280466" cy="33656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1913334" y="3012356"/>
        <a:ext cx="280466" cy="336560"/>
      </dsp:txXfrm>
    </dsp:sp>
    <dsp:sp modelId="{F7E59D2C-6D9D-4DA4-9A73-0C1D9FA3C1B9}">
      <dsp:nvSpPr>
        <dsp:cNvPr id="0" name=""/>
        <dsp:cNvSpPr/>
      </dsp:nvSpPr>
      <dsp:spPr>
        <a:xfrm>
          <a:off x="502412" y="3367614"/>
          <a:ext cx="3102310" cy="74791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Open Sans Light" pitchFamily="34" charset="0"/>
              <a:ea typeface="Open Sans Light" pitchFamily="34" charset="0"/>
              <a:cs typeface="Open Sans Light" pitchFamily="34" charset="0"/>
            </a:rPr>
            <a:t>Build good customer relationships</a:t>
          </a:r>
        </a:p>
      </dsp:txBody>
      <dsp:txXfrm>
        <a:off x="502412" y="3367614"/>
        <a:ext cx="3102310" cy="74791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0CEF304-C09C-4458-BBF6-3B9650BBA7B9}">
      <dsp:nvSpPr>
        <dsp:cNvPr id="0" name=""/>
        <dsp:cNvSpPr/>
      </dsp:nvSpPr>
      <dsp:spPr>
        <a:xfrm>
          <a:off x="1395" y="904076"/>
          <a:ext cx="2856021" cy="69202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Open Sans Light" pitchFamily="34" charset="0"/>
              <a:ea typeface="Open Sans Light" pitchFamily="34" charset="0"/>
              <a:cs typeface="Open Sans Light" pitchFamily="34" charset="0"/>
            </a:rPr>
            <a:t> Customer name and address on invoice</a:t>
          </a:r>
        </a:p>
      </dsp:txBody>
      <dsp:txXfrm>
        <a:off x="1395" y="904076"/>
        <a:ext cx="2856021" cy="692025"/>
      </dsp:txXfrm>
    </dsp:sp>
    <dsp:sp modelId="{576B42F0-3BA0-48B5-9D1E-8F095494899E}">
      <dsp:nvSpPr>
        <dsp:cNvPr id="0" name=""/>
        <dsp:cNvSpPr/>
      </dsp:nvSpPr>
      <dsp:spPr>
        <a:xfrm>
          <a:off x="1395" y="1881704"/>
          <a:ext cx="2856021" cy="69927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Open Sans Light" pitchFamily="34" charset="0"/>
              <a:ea typeface="Open Sans Light" pitchFamily="34" charset="0"/>
              <a:cs typeface="Open Sans Light" pitchFamily="34" charset="0"/>
            </a:rPr>
            <a:t>Business Card</a:t>
          </a:r>
        </a:p>
      </dsp:txBody>
      <dsp:txXfrm>
        <a:off x="1395" y="1881704"/>
        <a:ext cx="2856021" cy="699273"/>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C030B70-0E03-4B68-A5DD-07C881123122}">
      <dsp:nvSpPr>
        <dsp:cNvPr id="0" name=""/>
        <dsp:cNvSpPr/>
      </dsp:nvSpPr>
      <dsp:spPr>
        <a:xfrm>
          <a:off x="0" y="0"/>
          <a:ext cx="2202882" cy="833460"/>
        </a:xfrm>
        <a:prstGeom prst="roundRect">
          <a:avLst>
            <a:gd name="adj" fmla="val 10000"/>
          </a:avLst>
        </a:prstGeom>
        <a:gradFill rotWithShape="0">
          <a:gsLst>
            <a:gs pos="0">
              <a:schemeClr val="accent3">
                <a:shade val="50000"/>
                <a:hueOff val="0"/>
                <a:satOff val="0"/>
                <a:lumOff val="0"/>
                <a:alphaOff val="0"/>
                <a:satMod val="103000"/>
                <a:lumMod val="102000"/>
                <a:tint val="94000"/>
              </a:schemeClr>
            </a:gs>
            <a:gs pos="50000">
              <a:schemeClr val="accent3">
                <a:shade val="50000"/>
                <a:hueOff val="0"/>
                <a:satOff val="0"/>
                <a:lumOff val="0"/>
                <a:alphaOff val="0"/>
                <a:satMod val="110000"/>
                <a:lumMod val="100000"/>
                <a:shade val="100000"/>
              </a:schemeClr>
            </a:gs>
            <a:gs pos="100000">
              <a:schemeClr val="accent3">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a:latin typeface="Open Sans Light" pitchFamily="34" charset="0"/>
              <a:ea typeface="Open Sans Light" pitchFamily="34" charset="0"/>
              <a:cs typeface="Open Sans Light" pitchFamily="34" charset="0"/>
            </a:rPr>
            <a:t>Compliments can help build rapport</a:t>
          </a:r>
        </a:p>
      </dsp:txBody>
      <dsp:txXfrm>
        <a:off x="0" y="0"/>
        <a:ext cx="2202882" cy="833460"/>
      </dsp:txXfrm>
    </dsp:sp>
    <dsp:sp modelId="{00BB3AB8-02CD-4128-BD75-E8965C463A74}">
      <dsp:nvSpPr>
        <dsp:cNvPr id="0" name=""/>
        <dsp:cNvSpPr/>
      </dsp:nvSpPr>
      <dsp:spPr>
        <a:xfrm>
          <a:off x="220288" y="833460"/>
          <a:ext cx="221371" cy="677761"/>
        </a:xfrm>
        <a:custGeom>
          <a:avLst/>
          <a:gdLst/>
          <a:ahLst/>
          <a:cxnLst/>
          <a:rect l="0" t="0" r="0" b="0"/>
          <a:pathLst>
            <a:path>
              <a:moveTo>
                <a:pt x="0" y="0"/>
              </a:moveTo>
              <a:lnTo>
                <a:pt x="0" y="677761"/>
              </a:lnTo>
              <a:lnTo>
                <a:pt x="221371" y="677761"/>
              </a:lnTo>
            </a:path>
          </a:pathLst>
        </a:custGeom>
        <a:noFill/>
        <a:ln w="12700" cap="flat" cmpd="sng" algn="ctr">
          <a:solidFill>
            <a:schemeClr val="accent3">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569C94F-D56E-44D9-8415-332A62D669BF}">
      <dsp:nvSpPr>
        <dsp:cNvPr id="0" name=""/>
        <dsp:cNvSpPr/>
      </dsp:nvSpPr>
      <dsp:spPr>
        <a:xfrm>
          <a:off x="441660" y="1165000"/>
          <a:ext cx="2045667" cy="692443"/>
        </a:xfrm>
        <a:prstGeom prst="roundRect">
          <a:avLst>
            <a:gd name="adj" fmla="val 10000"/>
          </a:avLst>
        </a:prstGeom>
        <a:solidFill>
          <a:schemeClr val="lt1">
            <a:alpha val="90000"/>
            <a:hueOff val="0"/>
            <a:satOff val="0"/>
            <a:lumOff val="0"/>
            <a:alphaOff val="0"/>
          </a:schemeClr>
        </a:solidFill>
        <a:ln w="6350" cap="flat" cmpd="sng" algn="ctr">
          <a:solidFill>
            <a:schemeClr val="accent3">
              <a:shade val="5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a:latin typeface="Open Sans Light" pitchFamily="34" charset="0"/>
              <a:ea typeface="Open Sans Light" pitchFamily="34" charset="0"/>
              <a:cs typeface="Open Sans Light" pitchFamily="34" charset="0"/>
            </a:rPr>
            <a:t>Don’t over-do it</a:t>
          </a:r>
        </a:p>
      </dsp:txBody>
      <dsp:txXfrm>
        <a:off x="441660" y="1165000"/>
        <a:ext cx="2045667" cy="692443"/>
      </dsp:txXfrm>
    </dsp:sp>
    <dsp:sp modelId="{58EE7D85-554A-4057-835C-0FBB97A18F78}">
      <dsp:nvSpPr>
        <dsp:cNvPr id="0" name=""/>
        <dsp:cNvSpPr/>
      </dsp:nvSpPr>
      <dsp:spPr>
        <a:xfrm>
          <a:off x="220288" y="833460"/>
          <a:ext cx="221371" cy="1743213"/>
        </a:xfrm>
        <a:custGeom>
          <a:avLst/>
          <a:gdLst/>
          <a:ahLst/>
          <a:cxnLst/>
          <a:rect l="0" t="0" r="0" b="0"/>
          <a:pathLst>
            <a:path>
              <a:moveTo>
                <a:pt x="0" y="0"/>
              </a:moveTo>
              <a:lnTo>
                <a:pt x="0" y="1743213"/>
              </a:lnTo>
              <a:lnTo>
                <a:pt x="221371" y="1743213"/>
              </a:lnTo>
            </a:path>
          </a:pathLst>
        </a:custGeom>
        <a:noFill/>
        <a:ln w="12700" cap="flat" cmpd="sng" algn="ctr">
          <a:solidFill>
            <a:schemeClr val="accent3">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9E0F506-8D57-40B4-9F94-5003A552DFDB}">
      <dsp:nvSpPr>
        <dsp:cNvPr id="0" name=""/>
        <dsp:cNvSpPr/>
      </dsp:nvSpPr>
      <dsp:spPr>
        <a:xfrm>
          <a:off x="441660" y="2132803"/>
          <a:ext cx="2069229" cy="887739"/>
        </a:xfrm>
        <a:prstGeom prst="roundRect">
          <a:avLst>
            <a:gd name="adj" fmla="val 10000"/>
          </a:avLst>
        </a:prstGeom>
        <a:solidFill>
          <a:schemeClr val="lt1">
            <a:alpha val="90000"/>
            <a:hueOff val="0"/>
            <a:satOff val="0"/>
            <a:lumOff val="0"/>
            <a:alphaOff val="0"/>
          </a:schemeClr>
        </a:solidFill>
        <a:ln w="6350" cap="flat" cmpd="sng" algn="ctr">
          <a:solidFill>
            <a:schemeClr val="accent3">
              <a:shade val="50000"/>
              <a:hueOff val="0"/>
              <a:satOff val="0"/>
              <a:lumOff val="2397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a:latin typeface="Open Sans Light" pitchFamily="34" charset="0"/>
              <a:ea typeface="Open Sans Light" pitchFamily="34" charset="0"/>
              <a:cs typeface="Open Sans Light" pitchFamily="34" charset="0"/>
            </a:rPr>
            <a:t>An insincere or exaggerated compliment can backfire</a:t>
          </a:r>
        </a:p>
      </dsp:txBody>
      <dsp:txXfrm>
        <a:off x="441660" y="2132803"/>
        <a:ext cx="2069229" cy="887739"/>
      </dsp:txXfrm>
    </dsp:sp>
    <dsp:sp modelId="{99950CFB-1FFF-403D-8A1A-1A211454FBFF}">
      <dsp:nvSpPr>
        <dsp:cNvPr id="0" name=""/>
        <dsp:cNvSpPr/>
      </dsp:nvSpPr>
      <dsp:spPr>
        <a:xfrm>
          <a:off x="220288" y="833460"/>
          <a:ext cx="221371" cy="2818401"/>
        </a:xfrm>
        <a:custGeom>
          <a:avLst/>
          <a:gdLst/>
          <a:ahLst/>
          <a:cxnLst/>
          <a:rect l="0" t="0" r="0" b="0"/>
          <a:pathLst>
            <a:path>
              <a:moveTo>
                <a:pt x="0" y="0"/>
              </a:moveTo>
              <a:lnTo>
                <a:pt x="0" y="2818401"/>
              </a:lnTo>
              <a:lnTo>
                <a:pt x="221371" y="2818401"/>
              </a:lnTo>
            </a:path>
          </a:pathLst>
        </a:custGeom>
        <a:noFill/>
        <a:ln w="12700" cap="flat" cmpd="sng" algn="ctr">
          <a:solidFill>
            <a:schemeClr val="accent3">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69FA25F-64DF-4B01-801D-D6B6F005DD04}">
      <dsp:nvSpPr>
        <dsp:cNvPr id="0" name=""/>
        <dsp:cNvSpPr/>
      </dsp:nvSpPr>
      <dsp:spPr>
        <a:xfrm>
          <a:off x="441660" y="3295903"/>
          <a:ext cx="2045667" cy="711916"/>
        </a:xfrm>
        <a:prstGeom prst="roundRect">
          <a:avLst>
            <a:gd name="adj" fmla="val 10000"/>
          </a:avLst>
        </a:prstGeom>
        <a:solidFill>
          <a:schemeClr val="lt1">
            <a:alpha val="90000"/>
            <a:hueOff val="0"/>
            <a:satOff val="0"/>
            <a:lumOff val="0"/>
            <a:alphaOff val="0"/>
          </a:schemeClr>
        </a:solidFill>
        <a:ln w="6350" cap="flat" cmpd="sng" algn="ctr">
          <a:solidFill>
            <a:schemeClr val="accent3">
              <a:shade val="50000"/>
              <a:hueOff val="0"/>
              <a:satOff val="0"/>
              <a:lumOff val="2397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a:latin typeface="Open Sans Light" pitchFamily="34" charset="0"/>
              <a:ea typeface="Open Sans Light" pitchFamily="34" charset="0"/>
              <a:cs typeface="Open Sans Light" pitchFamily="34" charset="0"/>
            </a:rPr>
            <a:t>Avoid personal compliments</a:t>
          </a:r>
        </a:p>
      </dsp:txBody>
      <dsp:txXfrm>
        <a:off x="441660" y="3295903"/>
        <a:ext cx="2045667" cy="711916"/>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10F9939-3665-4A5C-A83C-1A2BF6ADCC06}">
      <dsp:nvSpPr>
        <dsp:cNvPr id="0" name=""/>
        <dsp:cNvSpPr/>
      </dsp:nvSpPr>
      <dsp:spPr>
        <a:xfrm>
          <a:off x="1064911" y="1916"/>
          <a:ext cx="2032273" cy="121936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Open Sans Light" pitchFamily="34" charset="0"/>
              <a:ea typeface="Open Sans Light" pitchFamily="34" charset="0"/>
              <a:cs typeface="Open Sans Light" pitchFamily="34" charset="0"/>
            </a:rPr>
            <a:t>Let the customer know where you need to be in their home</a:t>
          </a:r>
        </a:p>
      </dsp:txBody>
      <dsp:txXfrm>
        <a:off x="1064911" y="1916"/>
        <a:ext cx="2032273" cy="1219364"/>
      </dsp:txXfrm>
    </dsp:sp>
    <dsp:sp modelId="{0537103D-C4A3-4D1C-A079-015134049CD4}">
      <dsp:nvSpPr>
        <dsp:cNvPr id="0" name=""/>
        <dsp:cNvSpPr/>
      </dsp:nvSpPr>
      <dsp:spPr>
        <a:xfrm>
          <a:off x="1484799" y="1403485"/>
          <a:ext cx="2032273" cy="121936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Open Sans Light" pitchFamily="34" charset="0"/>
              <a:ea typeface="Open Sans Light" pitchFamily="34" charset="0"/>
              <a:cs typeface="Open Sans Light" pitchFamily="34" charset="0"/>
            </a:rPr>
            <a:t>Ask what access routes they would like you to use</a:t>
          </a:r>
        </a:p>
      </dsp:txBody>
      <dsp:txXfrm>
        <a:off x="1484799" y="1403485"/>
        <a:ext cx="2032273" cy="1219364"/>
      </dsp:txXfrm>
    </dsp:sp>
    <dsp:sp modelId="{75A60B54-5626-49BC-A7F4-F89BC6B28487}">
      <dsp:nvSpPr>
        <dsp:cNvPr id="0" name=""/>
        <dsp:cNvSpPr/>
      </dsp:nvSpPr>
      <dsp:spPr>
        <a:xfrm>
          <a:off x="2051315" y="2763084"/>
          <a:ext cx="2110780" cy="121936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Open Sans Light" pitchFamily="34" charset="0"/>
              <a:ea typeface="Open Sans Light" pitchFamily="34" charset="0"/>
              <a:cs typeface="Open Sans Light" pitchFamily="34" charset="0"/>
            </a:rPr>
            <a:t>Ask the customer where they will be when you need to advise them of progress</a:t>
          </a:r>
        </a:p>
      </dsp:txBody>
      <dsp:txXfrm>
        <a:off x="2051315" y="2763084"/>
        <a:ext cx="2110780" cy="1219364"/>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276625D-5A3B-4F92-B355-87DF2FE5BDB4}">
      <dsp:nvSpPr>
        <dsp:cNvPr id="0" name=""/>
        <dsp:cNvSpPr/>
      </dsp:nvSpPr>
      <dsp:spPr>
        <a:xfrm>
          <a:off x="0" y="211052"/>
          <a:ext cx="4151586" cy="5292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37585E2-2840-477D-A1FC-6C05A38EAFC7}">
      <dsp:nvSpPr>
        <dsp:cNvPr id="0" name=""/>
        <dsp:cNvSpPr/>
      </dsp:nvSpPr>
      <dsp:spPr>
        <a:xfrm>
          <a:off x="205754" y="52030"/>
          <a:ext cx="3943209" cy="468981"/>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9844" tIns="0" rIns="109844" bIns="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Open Sans Light" pitchFamily="34" charset="0"/>
              <a:ea typeface="Open Sans Light" pitchFamily="34" charset="0"/>
              <a:cs typeface="Open Sans Light" pitchFamily="34" charset="0"/>
            </a:rPr>
            <a:t>Appropriate dress &amp; professional appearance</a:t>
          </a:r>
        </a:p>
      </dsp:txBody>
      <dsp:txXfrm>
        <a:off x="205754" y="52030"/>
        <a:ext cx="3943209" cy="468981"/>
      </dsp:txXfrm>
    </dsp:sp>
    <dsp:sp modelId="{E26782E8-4A48-4C4E-A56D-28BBC0560F4F}">
      <dsp:nvSpPr>
        <dsp:cNvPr id="0" name=""/>
        <dsp:cNvSpPr/>
      </dsp:nvSpPr>
      <dsp:spPr>
        <a:xfrm>
          <a:off x="0" y="965604"/>
          <a:ext cx="4151586" cy="5292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2E724DF-2DF1-441F-90F2-830FFB1AE488}">
      <dsp:nvSpPr>
        <dsp:cNvPr id="0" name=""/>
        <dsp:cNvSpPr/>
      </dsp:nvSpPr>
      <dsp:spPr>
        <a:xfrm>
          <a:off x="197646" y="853652"/>
          <a:ext cx="3952922" cy="421911"/>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9844" tIns="0" rIns="109844" bIns="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Open Sans Light" pitchFamily="34" charset="0"/>
              <a:ea typeface="Open Sans Light" pitchFamily="34" charset="0"/>
              <a:cs typeface="Open Sans Light" pitchFamily="34" charset="0"/>
            </a:rPr>
            <a:t>Knowledgeable, polite, &amp; patient</a:t>
          </a:r>
        </a:p>
      </dsp:txBody>
      <dsp:txXfrm>
        <a:off x="197646" y="853652"/>
        <a:ext cx="3952922" cy="421911"/>
      </dsp:txXfrm>
    </dsp:sp>
    <dsp:sp modelId="{F666224F-6C93-4EB8-909A-E881C9181E51}">
      <dsp:nvSpPr>
        <dsp:cNvPr id="0" name=""/>
        <dsp:cNvSpPr/>
      </dsp:nvSpPr>
      <dsp:spPr>
        <a:xfrm>
          <a:off x="0" y="1686059"/>
          <a:ext cx="4151586" cy="5292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4790F36-4E14-46D8-95F1-66CA6743E6EE}">
      <dsp:nvSpPr>
        <dsp:cNvPr id="0" name=""/>
        <dsp:cNvSpPr/>
      </dsp:nvSpPr>
      <dsp:spPr>
        <a:xfrm>
          <a:off x="197646" y="1628264"/>
          <a:ext cx="3952922" cy="38781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9844" tIns="0" rIns="109844" bIns="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Open Sans Light" pitchFamily="34" charset="0"/>
              <a:ea typeface="Open Sans Light" pitchFamily="34" charset="0"/>
              <a:cs typeface="Open Sans Light" pitchFamily="34" charset="0"/>
            </a:rPr>
            <a:t>Respectful of customer’s home &amp; property</a:t>
          </a:r>
        </a:p>
      </dsp:txBody>
      <dsp:txXfrm>
        <a:off x="197646" y="1628264"/>
        <a:ext cx="3952922" cy="387815"/>
      </dsp:txXfrm>
    </dsp:sp>
    <dsp:sp modelId="{7F91F055-5BDC-421F-9595-E1C37A584F82}">
      <dsp:nvSpPr>
        <dsp:cNvPr id="0" name=""/>
        <dsp:cNvSpPr/>
      </dsp:nvSpPr>
      <dsp:spPr>
        <a:xfrm>
          <a:off x="0" y="2638619"/>
          <a:ext cx="4151586" cy="5292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0C5B0B6-7392-48EE-9E9B-8BF1AC09FA03}">
      <dsp:nvSpPr>
        <dsp:cNvPr id="0" name=""/>
        <dsp:cNvSpPr/>
      </dsp:nvSpPr>
      <dsp:spPr>
        <a:xfrm>
          <a:off x="197646" y="2328659"/>
          <a:ext cx="3952922" cy="61992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9844" tIns="0" rIns="109844" bIns="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Open Sans Light" pitchFamily="34" charset="0"/>
              <a:ea typeface="Open Sans Light" pitchFamily="34" charset="0"/>
              <a:cs typeface="Open Sans Light" pitchFamily="34" charset="0"/>
            </a:rPr>
            <a:t>Performs work neatly &amp; leaves all areas clean</a:t>
          </a:r>
        </a:p>
      </dsp:txBody>
      <dsp:txXfrm>
        <a:off x="197646" y="2328659"/>
        <a:ext cx="3952922" cy="619920"/>
      </dsp:txXfrm>
    </dsp:sp>
    <dsp:sp modelId="{F2529A0D-2FB9-4FEF-BF0C-261627D87DC7}">
      <dsp:nvSpPr>
        <dsp:cNvPr id="0" name=""/>
        <dsp:cNvSpPr/>
      </dsp:nvSpPr>
      <dsp:spPr>
        <a:xfrm>
          <a:off x="0" y="3791073"/>
          <a:ext cx="4151586" cy="5292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06C9660-8711-4F1A-B28C-613259F497D1}">
      <dsp:nvSpPr>
        <dsp:cNvPr id="0" name=""/>
        <dsp:cNvSpPr/>
      </dsp:nvSpPr>
      <dsp:spPr>
        <a:xfrm>
          <a:off x="197646" y="3281219"/>
          <a:ext cx="3952922" cy="819813"/>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9844" tIns="0" rIns="109844" bIns="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Open Sans Light" pitchFamily="34" charset="0"/>
              <a:ea typeface="Open Sans Light" pitchFamily="34" charset="0"/>
              <a:cs typeface="Open Sans Light" pitchFamily="34" charset="0"/>
            </a:rPr>
            <a:t>Educates customer on enhancement opportunities – without a high-pressure </a:t>
          </a:r>
          <a:br>
            <a:rPr lang="en-US" sz="1400" kern="1200" dirty="0">
              <a:solidFill>
                <a:schemeClr val="tx1"/>
              </a:solidFill>
              <a:latin typeface="Open Sans Light" pitchFamily="34" charset="0"/>
              <a:ea typeface="Open Sans Light" pitchFamily="34" charset="0"/>
              <a:cs typeface="Open Sans Light" pitchFamily="34" charset="0"/>
            </a:rPr>
          </a:br>
          <a:r>
            <a:rPr lang="en-US" sz="1400" kern="1200" dirty="0">
              <a:solidFill>
                <a:schemeClr val="tx1"/>
              </a:solidFill>
              <a:latin typeface="Open Sans Light" pitchFamily="34" charset="0"/>
              <a:ea typeface="Open Sans Light" pitchFamily="34" charset="0"/>
              <a:cs typeface="Open Sans Light" pitchFamily="34" charset="0"/>
            </a:rPr>
            <a:t>sales pitch</a:t>
          </a:r>
        </a:p>
      </dsp:txBody>
      <dsp:txXfrm>
        <a:off x="197646" y="3281219"/>
        <a:ext cx="3952922" cy="819813"/>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3">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28450C-22FB-4062-B9D4-A612466A13D9}" type="datetimeFigureOut">
              <a:rPr lang="en-US" smtClean="0"/>
              <a:t>2/23/2017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600C5A-C3CD-479D-AF39-2DB21BDBB13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order to succeed in today's business environment, the HVAC professional must be technically competent and must possess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interpersonal skills required to keep even the most disgruntled customer a loyal customer.   How a customer is treated will determine if that customer continues to call your company for service or recommend your company to neighbors and friends.   As a professional, you want to make the customer feel comfortable, help ease tensions, relieve any fears, and, ultimately, build good customer relationships.</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As you continue to communicate with the customer during the service call, remember the importance of building rapport.  Always show respect for your customer.  Be polite and attempt to understand problems from the customer's point of view.  Be conscious of the messages your body language sends. </a:t>
            </a:r>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Now let's sum up what customers expect from a technician:</a:t>
            </a:r>
          </a:p>
          <a:p>
            <a:endParaRPr lang="en-US" sz="1200" kern="1200" dirty="0" smtClean="0">
              <a:solidFill>
                <a:schemeClr val="tx1"/>
              </a:solidFill>
              <a:latin typeface="+mn-lt"/>
              <a:ea typeface="+mn-ea"/>
              <a:cs typeface="+mn-cs"/>
            </a:endParaRPr>
          </a:p>
          <a:p>
            <a:pPr lvl="1">
              <a:buFont typeface="Arial" pitchFamily="34" charset="0"/>
              <a:buChar char="•"/>
            </a:pPr>
            <a:r>
              <a:rPr lang="en-US" sz="1200" kern="1200" dirty="0" smtClean="0">
                <a:solidFill>
                  <a:schemeClr val="tx1"/>
                </a:solidFill>
                <a:latin typeface="+mn-lt"/>
                <a:ea typeface="+mn-ea"/>
                <a:cs typeface="+mn-cs"/>
              </a:rPr>
              <a:t>Appropriate dress and a professional appearance </a:t>
            </a:r>
          </a:p>
          <a:p>
            <a:pPr lvl="1">
              <a:buFont typeface="Arial" pitchFamily="34" charset="0"/>
              <a:buChar char="•"/>
            </a:pPr>
            <a:r>
              <a:rPr lang="en-US" sz="1200" kern="1200" dirty="0" smtClean="0">
                <a:solidFill>
                  <a:schemeClr val="tx1"/>
                </a:solidFill>
                <a:latin typeface="+mn-lt"/>
                <a:ea typeface="+mn-ea"/>
                <a:cs typeface="+mn-cs"/>
              </a:rPr>
              <a:t>A knowledgeable, polite, and patient technician</a:t>
            </a:r>
          </a:p>
          <a:p>
            <a:pPr lvl="1">
              <a:buFont typeface="Arial" pitchFamily="34" charset="0"/>
              <a:buChar char="•"/>
            </a:pPr>
            <a:r>
              <a:rPr lang="en-US" sz="1200" kern="1200" dirty="0" smtClean="0">
                <a:solidFill>
                  <a:schemeClr val="tx1"/>
                </a:solidFill>
                <a:latin typeface="+mn-lt"/>
                <a:ea typeface="+mn-ea"/>
                <a:cs typeface="+mn-cs"/>
              </a:rPr>
              <a:t>Respectful of the customer’s home and property</a:t>
            </a:r>
          </a:p>
          <a:p>
            <a:pPr lvl="1">
              <a:buFont typeface="Arial" pitchFamily="34" charset="0"/>
              <a:buChar char="•"/>
            </a:pPr>
            <a:r>
              <a:rPr lang="en-US" sz="1200" kern="1200" dirty="0" smtClean="0">
                <a:solidFill>
                  <a:schemeClr val="tx1"/>
                </a:solidFill>
                <a:latin typeface="+mn-lt"/>
                <a:ea typeface="+mn-ea"/>
                <a:cs typeface="+mn-cs"/>
              </a:rPr>
              <a:t>Performs the work as neatly as possible and leaves all areas clean</a:t>
            </a:r>
          </a:p>
          <a:p>
            <a:pPr lvl="1">
              <a:buFont typeface="Arial" pitchFamily="34" charset="0"/>
              <a:buChar char="•"/>
            </a:pPr>
            <a:r>
              <a:rPr lang="en-US" sz="1200" kern="1200" dirty="0" smtClean="0">
                <a:solidFill>
                  <a:schemeClr val="tx1"/>
                </a:solidFill>
                <a:latin typeface="+mn-lt"/>
                <a:ea typeface="+mn-ea"/>
                <a:cs typeface="+mn-cs"/>
              </a:rPr>
              <a:t>Finally, willing to educate the customer on enhancement opportunities without a high-pressure sales pitch. We’ll explore this last point in depth in the next section of this course.</a:t>
            </a:r>
          </a:p>
          <a:p>
            <a:pPr lvl="1">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As a technician, you may not see yourself as a salesperson, but knowing when and how to apply some basic sales skills can help you be at the top of your game.   When on a service call, technicians play a critical role in how a company builds its relationships with customers.  Offering enhancements is another way that you, as a technician, can help the company establish stronger relationships.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First of all it's important to understand that effectively approaching your customer about enhancement opportunities is not just good for you and your company  - it's good for the customer.   You are offering something that will benefit the customer  - whether it's greater peace of mind about the operation of their HVAC system or better air quality.  At the same time, you can help your company establish a stronger relationship with the customer because you are taking steps to do more than service a system that needs tune-up or repair.</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But there's a right way to approach a customer with an enhancement opportunity.   A customer will only respond positively if he or she is comfortable with your approach, so it is critical for you to help the customer feel at ease and to do what you can to help them know they can trust you.   One way to do this is to see yourself as a consultant rather than a salesperson.   Here are some characteristics of a consultative approach:</a:t>
            </a:r>
          </a:p>
          <a:p>
            <a:endParaRPr lang="en-US" dirty="0" smtClean="0"/>
          </a:p>
          <a:p>
            <a:pPr lvl="1">
              <a:buFont typeface="Arial" pitchFamily="34" charset="0"/>
              <a:buChar char="•"/>
            </a:pPr>
            <a:r>
              <a:rPr lang="en-US" sz="1200" kern="1200" dirty="0" smtClean="0">
                <a:solidFill>
                  <a:schemeClr val="tx1"/>
                </a:solidFill>
                <a:latin typeface="+mn-lt"/>
                <a:ea typeface="+mn-ea"/>
                <a:cs typeface="+mn-cs"/>
              </a:rPr>
              <a:t>A consultant believes they need to know what they are selling before they sell, it so it's essential that you know your product. </a:t>
            </a:r>
          </a:p>
          <a:p>
            <a:pPr lvl="1">
              <a:buFont typeface="Arial" pitchFamily="34" charset="0"/>
              <a:buChar char="•"/>
            </a:pPr>
            <a:r>
              <a:rPr lang="en-US" sz="1200" kern="1200" dirty="0" smtClean="0">
                <a:solidFill>
                  <a:schemeClr val="tx1"/>
                </a:solidFill>
                <a:latin typeface="+mn-lt"/>
                <a:ea typeface="+mn-ea"/>
                <a:cs typeface="+mn-cs"/>
              </a:rPr>
              <a:t>A consultant believes that sales is something you do *</a:t>
            </a:r>
            <a:r>
              <a:rPr lang="en-US" sz="1200" b="1" kern="1200" dirty="0" smtClean="0">
                <a:solidFill>
                  <a:schemeClr val="tx1"/>
                </a:solidFill>
                <a:latin typeface="+mn-lt"/>
                <a:ea typeface="+mn-ea"/>
                <a:cs typeface="+mn-cs"/>
              </a:rPr>
              <a:t>for*</a:t>
            </a:r>
            <a:r>
              <a:rPr lang="en-US" sz="1200" kern="1200" dirty="0" smtClean="0">
                <a:solidFill>
                  <a:schemeClr val="tx1"/>
                </a:solidFill>
                <a:latin typeface="+mn-lt"/>
                <a:ea typeface="+mn-ea"/>
                <a:cs typeface="+mn-cs"/>
              </a:rPr>
              <a:t> someone, not *</a:t>
            </a:r>
            <a:r>
              <a:rPr lang="en-US" sz="1200" b="1" kern="1200" dirty="0" smtClean="0">
                <a:solidFill>
                  <a:schemeClr val="tx1"/>
                </a:solidFill>
                <a:latin typeface="+mn-lt"/>
                <a:ea typeface="+mn-ea"/>
                <a:cs typeface="+mn-cs"/>
              </a:rPr>
              <a:t>to</a:t>
            </a:r>
            <a:r>
              <a:rPr lang="en-US" sz="1200" kern="1200" dirty="0" smtClean="0">
                <a:solidFill>
                  <a:schemeClr val="tx1"/>
                </a:solidFill>
                <a:latin typeface="+mn-lt"/>
                <a:ea typeface="+mn-ea"/>
                <a:cs typeface="+mn-cs"/>
              </a:rPr>
              <a:t>* them.</a:t>
            </a:r>
          </a:p>
          <a:p>
            <a:pPr lvl="1">
              <a:buFont typeface="Arial" pitchFamily="34" charset="0"/>
              <a:buChar char="•"/>
            </a:pPr>
            <a:r>
              <a:rPr lang="en-US" sz="1200" kern="1200" dirty="0" smtClean="0">
                <a:solidFill>
                  <a:schemeClr val="tx1"/>
                </a:solidFill>
                <a:latin typeface="+mn-lt"/>
                <a:ea typeface="+mn-ea"/>
                <a:cs typeface="+mn-cs"/>
              </a:rPr>
              <a:t>A consultant doesn't attempt to make buying decisions for the customer.</a:t>
            </a:r>
          </a:p>
          <a:p>
            <a:pPr lvl="1">
              <a:buFont typeface="Arial" pitchFamily="34" charset="0"/>
              <a:buChar char="•"/>
            </a:pPr>
            <a:r>
              <a:rPr lang="en-US" sz="1200" kern="1200" dirty="0" smtClean="0">
                <a:solidFill>
                  <a:schemeClr val="tx1"/>
                </a:solidFill>
                <a:latin typeface="+mn-lt"/>
                <a:ea typeface="+mn-ea"/>
                <a:cs typeface="+mn-cs"/>
              </a:rPr>
              <a:t>A consultant goes to a service call with the attitude of “What can I do for you?”</a:t>
            </a:r>
          </a:p>
          <a:p>
            <a:pPr lvl="1">
              <a:buFont typeface="Arial" pitchFamily="34" charset="0"/>
              <a:buChar char="•"/>
            </a:pPr>
            <a:r>
              <a:rPr lang="en-US" sz="1200" kern="1200" dirty="0" smtClean="0">
                <a:solidFill>
                  <a:schemeClr val="tx1"/>
                </a:solidFill>
                <a:latin typeface="+mn-lt"/>
                <a:ea typeface="+mn-ea"/>
                <a:cs typeface="+mn-cs"/>
              </a:rPr>
              <a:t>Finally, a consultant always plant seeds for tomorrow.</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Look at this HVAC business model and consider the role that building lifelong relationships plays in the success of your company.   As you can see, one of the most important ways that you can build lasting relationships with customers is through selling maintenance agreements.   Through inspections, demand service, and tune-ups, you have an opportunity to start a relationship.   The relationship comes from the customer owning a maintenance agreement.   Once this relationship has been established, you   can deliver scheduled tune-ups and demand service for any repairs needed between tune-ups, sell IAQ equipment that's right for the customer's home and health, and replace the customer's system when that time arrives.</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For the customer, entering into a long-term relationship with your company through a maintenance agreement means: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they have the peace of mind that their equipment will be serviced and maintained by a qualified trained professional;  </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their equipment will be operating at peak efficiency; </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repair costs are reduced or included in the agreement price;  </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they get priority service;  </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they have a service company they can call rely on and trust, one that will be there for them when they need repairs or a new system.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It all comes down to leaving the customer worry free.</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So when and how should you approach a customer about a maintenance agreement?  The best time to first mention the availability of a maintenance agreement is after you have conducted your diagnostic or evaluation of the customer’s system, when you are presenting your findings and recommendations to the customer.   You should always offer the best available plan first.   You can always “step down” later if the customer is interested but the pricing of the best plan isn't quite right for them.</a:t>
            </a:r>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Let's look at an example of how a maintenance agreement can be introduced when presenting findings and recommendations.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(Look at example on the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technician then shows Ms. Moore a side-by-side comparison of his company’s priority and standard pricing.   </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After introducing the maintenance agreement, you need to explain some of the savings and advantages of having an agreement.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(Refer to/discuss example on the slide.)</a:t>
            </a:r>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Now think about some other ways you can introduce the maintenance agreement. (Discussion point.)</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Providing your customer with the right kind of experience starts before you arrive at the home.   To prepare for your arrival at a customer's home, it's a good idea to stop at a parking lot en route to the home.   This keeps you from sitting in the driveway for a few minutes while preparing.  Customers can get anxious when you sit in the driveway before or after a service call.  The first step in your preparation is to check your physical appearance.   The customer’s first impression is based partially on your appearance.   A quick check of the following items will help you make a good impression with the customer: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t>
            </a:r>
          </a:p>
          <a:p>
            <a:pPr lvl="1">
              <a:buFont typeface="Arial" pitchFamily="34" charset="0"/>
              <a:buChar char="•"/>
            </a:pPr>
            <a:r>
              <a:rPr lang="en-US" sz="1200" kern="1200" dirty="0" smtClean="0">
                <a:solidFill>
                  <a:schemeClr val="tx1"/>
                </a:solidFill>
                <a:latin typeface="+mn-lt"/>
                <a:ea typeface="+mn-ea"/>
                <a:cs typeface="+mn-cs"/>
              </a:rPr>
              <a:t>Make sure your uniform is clean. If your last call required you to get dirtier than normal, now is a good time to put on a fresh uniform.</a:t>
            </a:r>
          </a:p>
          <a:p>
            <a:pPr lvl="1">
              <a:buFont typeface="Arial" pitchFamily="34" charset="0"/>
              <a:buChar char="•"/>
            </a:pPr>
            <a:r>
              <a:rPr lang="en-US" sz="1200" kern="1200" dirty="0" smtClean="0">
                <a:solidFill>
                  <a:schemeClr val="tx1"/>
                </a:solidFill>
                <a:latin typeface="+mn-lt"/>
                <a:ea typeface="+mn-ea"/>
                <a:cs typeface="+mn-cs"/>
              </a:rPr>
              <a:t>Look in the mirror to make sure you're not having a bad hair day.</a:t>
            </a:r>
          </a:p>
          <a:p>
            <a:pPr lvl="1">
              <a:buFont typeface="Arial" pitchFamily="34" charset="0"/>
              <a:buChar char="•"/>
            </a:pPr>
            <a:r>
              <a:rPr lang="en-US" sz="1200" kern="1200" dirty="0" smtClean="0">
                <a:solidFill>
                  <a:schemeClr val="tx1"/>
                </a:solidFill>
                <a:latin typeface="+mn-lt"/>
                <a:ea typeface="+mn-ea"/>
                <a:cs typeface="+mn-cs"/>
              </a:rPr>
              <a:t>Make sure your shirt is tucked in all the way around.</a:t>
            </a:r>
          </a:p>
          <a:p>
            <a:pPr lvl="1">
              <a:buFont typeface="Arial" pitchFamily="34" charset="0"/>
              <a:buChar char="•"/>
            </a:pPr>
            <a:r>
              <a:rPr lang="en-US" sz="1200" kern="1200" dirty="0" smtClean="0">
                <a:solidFill>
                  <a:schemeClr val="tx1"/>
                </a:solidFill>
                <a:latin typeface="+mn-lt"/>
                <a:ea typeface="+mn-ea"/>
                <a:cs typeface="+mn-cs"/>
              </a:rPr>
              <a:t>Make sure your shoes are clean on the top as well as on the bottom.</a:t>
            </a:r>
          </a:p>
          <a:p>
            <a:pPr lvl="1">
              <a:buFont typeface="Arial" pitchFamily="34" charset="0"/>
              <a:buChar char="•"/>
            </a:pPr>
            <a:r>
              <a:rPr lang="en-US" sz="1200" kern="1200" dirty="0" smtClean="0">
                <a:solidFill>
                  <a:schemeClr val="tx1"/>
                </a:solidFill>
                <a:latin typeface="+mn-lt"/>
                <a:ea typeface="+mn-ea"/>
                <a:cs typeface="+mn-cs"/>
              </a:rPr>
              <a:t>Make sure your personal hygiene is in order, especially after meals.  It may be a good time for a mint or some mouthwash.</a:t>
            </a:r>
          </a:p>
          <a:p>
            <a:pPr lvl="1">
              <a:buFont typeface="Arial" pitchFamily="34" charset="0"/>
              <a:buChar char="•"/>
            </a:pPr>
            <a:r>
              <a:rPr lang="en-US" sz="1200" kern="1200" dirty="0" smtClean="0">
                <a:solidFill>
                  <a:schemeClr val="tx1"/>
                </a:solidFill>
                <a:latin typeface="+mn-lt"/>
                <a:ea typeface="+mn-ea"/>
                <a:cs typeface="+mn-cs"/>
              </a:rPr>
              <a:t>After that hot attic job you just completed, a shot of deodorant may be in order.</a:t>
            </a:r>
          </a:p>
          <a:p>
            <a:pPr lvl="1">
              <a:buFont typeface="Arial" pitchFamily="34" charset="0"/>
              <a:buChar char="•"/>
            </a:pPr>
            <a:r>
              <a:rPr lang="en-US" sz="1200" kern="1200" dirty="0" smtClean="0">
                <a:solidFill>
                  <a:schemeClr val="tx1"/>
                </a:solidFill>
                <a:latin typeface="+mn-lt"/>
                <a:ea typeface="+mn-ea"/>
                <a:cs typeface="+mn-cs"/>
              </a:rPr>
              <a:t>If your company allows smoking in the service trucks, several miles away from the customer's home is the best time for that last puff.</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What if the customer shows interest but expresses concern about the cost of the agreement even after you have explained the long-term savings?  If your company offers several levels of agreements, then offer the next best plan.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(Look at example on the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Of course, if the customer clearly does not seem interested, do not push the idea.   Remember -  always let the customer decide.</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When the customer shows interest, it is essential that you clearly explain the coverage and benefits of the agreement.   This is why, as we mentioned earlier, it is critical for you to know your product.  You want the customer to feel confident that they understand the service plan you are selling them. </a:t>
            </a:r>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If the customer does decide to purchase a maintenance agreement and the agreement covers tune-ups, it's a good idea to go ahead and perform a tune-up during this call or at least talk to the customer about scheduling one.</a:t>
            </a:r>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Consumers today are more health conscious, more knowledgeable and demanding, and more concerned about the air quality in their homes.   Consequently, indoor air quality has been a growing market in recent years and presents you and your company with another important opportunity to better serve the needs of your customers when it comes to home comfort.  When you are on a service call, you have a unique opportunity to not only evaluate a customer’s HVAC system but to identify air quality issues in the home that could be addressed with enhancements to the system.  </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It goes back to the idea of thinking about what you can do for your customer and presenting yourself and your company as someone the customer can trust.  While your most important job is to make sure the homeowner’s system is functioning the way it should be, if you take a step beyond that and think about how that system could be enhanced to provide a better living environment, you are going the extra mile to serve the customer, and that in turn helps strengthen the relationship between the customer and your company.</a:t>
            </a:r>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Let's look at some principles for identifying and offering IAQ solutions to your customer while on a service call.  First of all, it's critical that you understand indoor air quality issues and be familiar with the products that address those issues, so before anything else you need to educate yourself.</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If you're on a call to perform a maintenance tune-up or to identify and repair a system problem, how do you turn that service visit into an opportunity to offer IAQ solutions?  We just said that it's important to understand air-quality issues, so while you are in the home you can be on the lookout for indications of possible IAQ problems -  for instance, pet odors, noticeable dry air or noticeable humidity, lingering cooking odors.   Take note of issues like these because they present you with opportunities to bring up the subject of indoor air quality. </a:t>
            </a:r>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Let's look at an example.   While in the customer's home, Steve takes note of wood flooring, indoor plants, and a piano in the front room.  The air in the home is noticeably dry.   (Look at the example question on the slide.)  A question like this allows Steve to introduce the subject of air quality in the home.  From this point, he can explain to the customer that almost all chronic sinus problems are related to indoor air quality and also explain that dry air can cause wood to split, affect the health of indoor plants, and impact the tuning of musical instruments like the piano in the front room.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is a very important first step in the process of offering IAQ solutions:   you need to educate the customer.</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the example we just looked at, if Steve's customer shows interest in the subject of air quality, he can take the conversation a step further than discussing dry air;  he can go on to educate Mrs. Jones about things like: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the types of contaminants found in a typical home;  </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the impact of IAQ on health, comfort, and cleanliness;  </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the strategies for improving indoor air  - in other words, monitoring, elimination/source control, ventilation, filtration/purification; </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and the role IAQ plays in complete and continuous indoor comfort.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Let's look at a couple more examples of how you can identify IAQ needs in a home and approach the customer.</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30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When Kurt enters the customer's home, he notices a lingering pet odor and sees the family dog sitting by the couch in the living room.  A good approach in this situation would be to tactfully inform the customer that lingering pet odors can cause health problems in addition to discomfort.  (Refer to example on the slide.) This will give Kurt a chance to educate the customer about the role of volatile organic compounds as they relate to health and home comfort and the ways that filtration can address these issues.</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next thing you should do is get your paperwork ready.  You want to have your paperwork ready so that when you arrive at the home, you can go promptly to the door.   Fill out the customer’s name and address on the invoice and have a business card ready.   Going to the door with just an invoice on the clipboard and a business card helps make a good first impression because it shows you are prepared and orderly.</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As Bob walks through the customer's home he sees mildew around the registers, notices the air is clammy, and sees that the thermostat is set below 70°.  (Look at example on the slide.)  A question like this can give Bob the opportunity to educate the customer on the adverse effects of mold, mildew, and other contaminants that grow in humid conditions.</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Once you have begun talking about indoor air quality, depending on the customer's interest, you may find a window of opportunity for suggesting a more comprehensive IAQ assessment of the home.</a:t>
            </a:r>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33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(Discuss example on the slide.) </a:t>
            </a:r>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34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If the customer responds positively to the suggestion, the next step is to sit down with the customer and go through a home assessment survey - a list of questions that will help you identify IAQ issues in the home.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Next, you'll want to inspect the home from an IAQ perspective.   This includes looking at the existing HVAC system considering such factors as age of the existing equipment, efficiency rating of existing equipment, duct leakage, and accessories such as filtration, upgraded thermostats, humidifiers etc. </a:t>
            </a:r>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35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next steps are to determine the right solutions to address the issues you have found and then present your recommendations to the customer.   Integrate IAQ recommendations with your other recommendations based on your evaluation of the customer’s HVAC system.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When you offer IAQ solutions, keep in mind the Best-Better-Good approach.   In other words, when possible, have three levels of alternatives to offer the customer.   Start with the best solution and work your way down to a good alternative.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Remember, when you are presenting your recommendations is also the time you want to offer maintenance agreements to the customer.  </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final subject we are going to look at is when and how should you recommend that the customer consider the option of replacing their system rather than repairing it.  One of the keys to knowing when it's a good time to suggest the customer consider replacement is doing a cost comparison.   Often it is more financially feasible and effective for homeowners to replace their existing units instead of paying for repairs.  One thing you want to do is review the cost of ownership for the existing unit over the next five years add up the cost of repairs today plus utility overpayments, based on current fuel prices and local annual runtimes over five years, then compare this amount to a higher efficiency unit using a cost comparison tool.  Costs are typically well over $1000 to keep the current system running.   This factor alone could be enough to convince some homeowners to consider replacement.</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37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Here are several other issues to consider.   One is whether the customer's existing unit contains R-22 refrigerant.  Aside from the environmental aspect of replacing an R-22 system, keep in mind that the EPA's clean air act required reduction of R-22 by 2015 and that all R-22 production ends in 2020.   Of course as a result, R- 22 prices have risen significantly and they will only go higher in the future.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Second, consider whether there's any warranty left on the existing unit.   A new unit means a totally new warranty and consumers value warranties because they provide peace of mind.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Third, consider the age of the existing unit, keeping in mind the average life expectancy for a typical unit in your area.   Generally, a unit that is over 10 years old is a good candidate for replacement.</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38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Finally, review the homeowner’s comfort level and any existing IAQ issues within the home.   Keep in mind the following:</a:t>
            </a:r>
          </a:p>
          <a:p>
            <a:endParaRPr lang="en-US" sz="1200" kern="1200" dirty="0" smtClean="0">
              <a:solidFill>
                <a:schemeClr val="tx1"/>
              </a:solidFill>
              <a:latin typeface="+mn-lt"/>
              <a:ea typeface="+mn-ea"/>
              <a:cs typeface="+mn-cs"/>
            </a:endParaRPr>
          </a:p>
          <a:p>
            <a:pPr lvl="1">
              <a:buFont typeface="Arial" pitchFamily="34" charset="0"/>
              <a:buChar char="•"/>
            </a:pPr>
            <a:r>
              <a:rPr lang="en-US" sz="1200" kern="1200" dirty="0" smtClean="0">
                <a:solidFill>
                  <a:schemeClr val="tx1"/>
                </a:solidFill>
                <a:latin typeface="+mn-lt"/>
                <a:ea typeface="+mn-ea"/>
                <a:cs typeface="+mn-cs"/>
              </a:rPr>
              <a:t>2-stage cooling systems run longer on the lower stage and dehumidify better than single state units </a:t>
            </a:r>
          </a:p>
          <a:p>
            <a:pPr lvl="1">
              <a:buFont typeface="Arial" pitchFamily="34" charset="0"/>
              <a:buChar char="•"/>
            </a:pPr>
            <a:r>
              <a:rPr lang="en-US" sz="1200" kern="1200" dirty="0" smtClean="0">
                <a:solidFill>
                  <a:schemeClr val="tx1"/>
                </a:solidFill>
                <a:latin typeface="+mn-lt"/>
                <a:ea typeface="+mn-ea"/>
                <a:cs typeface="+mn-cs"/>
              </a:rPr>
              <a:t>2-stage cooling systems provide even temperatures with fewer start-stops, reducing wear and tear on the system </a:t>
            </a:r>
          </a:p>
          <a:p>
            <a:pPr lvl="1">
              <a:buFont typeface="Arial" pitchFamily="34" charset="0"/>
              <a:buChar char="•"/>
            </a:pPr>
            <a:r>
              <a:rPr lang="en-US" sz="1200" kern="1200" dirty="0" smtClean="0">
                <a:solidFill>
                  <a:schemeClr val="tx1"/>
                </a:solidFill>
                <a:latin typeface="+mn-lt"/>
                <a:ea typeface="+mn-ea"/>
                <a:cs typeface="+mn-cs"/>
              </a:rPr>
              <a:t>2-stage gas heating provides a more constant temperature and a longer period to add humidity during the cycle</a:t>
            </a:r>
          </a:p>
          <a:p>
            <a:pPr lvl="1">
              <a:buFont typeface="Arial" pitchFamily="34" charset="0"/>
              <a:buChar char="•"/>
            </a:pPr>
            <a:r>
              <a:rPr lang="en-US" sz="1200" kern="1200" dirty="0" smtClean="0">
                <a:solidFill>
                  <a:schemeClr val="tx1"/>
                </a:solidFill>
                <a:latin typeface="+mn-lt"/>
                <a:ea typeface="+mn-ea"/>
                <a:cs typeface="+mn-cs"/>
              </a:rPr>
              <a:t>Variable speed motors are much quieter and allow for better IAQ filtration </a:t>
            </a:r>
          </a:p>
          <a:p>
            <a:pPr lvl="1">
              <a:buFont typeface="Arial" pitchFamily="34" charset="0"/>
              <a:buChar char="•"/>
            </a:pPr>
            <a:r>
              <a:rPr lang="en-US" sz="1200" kern="1200" dirty="0" smtClean="0">
                <a:solidFill>
                  <a:schemeClr val="tx1"/>
                </a:solidFill>
                <a:latin typeface="+mn-lt"/>
                <a:ea typeface="+mn-ea"/>
                <a:cs typeface="+mn-cs"/>
              </a:rPr>
              <a:t>Ductwork in homes across the nation is in poor condition and studies have shown that the majority of systems are losing 30% or more of their capacity, translating into a loss of $.33 of every utility dollar, not to mention the loss of comfort.</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39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If you conclude that it would be in the customer's best interest to consider replacement, go over your findings with the customer.   Remember that it is not your job to decide for the customer - you are only making a recommendation, but you are providing the customer with information to help them decide the best course of action.   If the customer is interested in looking further at the possibility of replacement, ask if a comfort advisor can come by the home to discuss replacement options.   If not, place the customer’s name into a tickler file for future cold calling.</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When you proceed to the home, you want to determine the best place to park.   In making this decision, look for a place that will position your service truck for maximum advertising effect.  This is usually at the curb directly in front of the customer's house or at the beginning of the driveway if it's a long one. Look for a place that appears to be a normal parking spot.  Look for a place that does not block the customer’s vehicles.   Here’s an effectiveness tip:  if your truck leaks oil, place a piece of cardboard under the engine.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After parking, avoid walking on the customer’s lawn and go promptly to the door and knock.  You should only have your clipboard and a business card in hand.  Knock on the door; do not ring the doorbell, because doorbells may wake small children or disturb pets.  After knocking on the door, step back.  Backing up a few steps will give the customer their space when they open the door.  You should not make any moves forward until the customer has given you the indication to come 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Let's look at some objectives for your first contact with the customer.  Remember, you only get one chance to make a good first impression.  It's essential to be courteous and always have respect for the customer and their property.   It's impossible to create a dialogue that will fit every situation, so addressing the concepts is the best way to plan for what happens when the customer opens the door.</a:t>
            </a:r>
          </a:p>
          <a:p>
            <a:endParaRPr lang="en-US" dirty="0" smtClean="0"/>
          </a:p>
          <a:p>
            <a:r>
              <a:rPr lang="en-US" sz="1200" kern="1200" dirty="0" smtClean="0">
                <a:solidFill>
                  <a:schemeClr val="tx1"/>
                </a:solidFill>
                <a:latin typeface="+mn-lt"/>
                <a:ea typeface="+mn-ea"/>
                <a:cs typeface="+mn-cs"/>
              </a:rPr>
              <a:t>The following will help you develop your own approach as you communicate with the customer.  First, you want to have a pleasant greeting.  In greeting the customer, smile and identify yourself and your company.</a:t>
            </a:r>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Second, verify the appointment.  There are several ways to do this, but you need to cover three points: one, verify the appointment; two, state why you were there; three, make sure you are talking to the customer. </a:t>
            </a:r>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If the person who answers the door is not the customer, you should start over when the customer does come to the door.  Remember, do not walk past the customer.   Ask permission and have the customer show you where to go.</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Now you will begin the rapport building process.   After the customer invites you in, one of the best ways to start building rapport is to let the customer know you need to put on your floor savers.  A genuine compliment can also add to the rapport building process.  If you notice something outstanding, it's okay to mention it.  BUT…be careful not to overdo it or lay it on too thick.   An insincere or over exaggerated complement can backfire.  Also, you should always avoid making personal compliments, including compliments about the customer’s family, and do not compliment items that can be taken out of the home.  This could make some customers nervous.</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next thing you need to do is gain approval to perform the job.  This objective is usually done in stages over the next few minutes while you are standing in the home.  Let's look at a good starting point that leads you to the thermostat. (Refer to the example on the slide.)   A statement like this gives the customer the parameters of what is needed to perform the service.   Three key components of this objective are to let the customer know where you need to be in their home, to ask what access routes they would like you to use, and to ask the customer where they will be when you need to advise them of your progress.</a:t>
            </a:r>
          </a:p>
          <a:p>
            <a:endParaRPr lang="en-US" dirty="0"/>
          </a:p>
        </p:txBody>
      </p:sp>
      <p:sp>
        <p:nvSpPr>
          <p:cNvPr id="4" name="Slide Number Placeholder 3"/>
          <p:cNvSpPr>
            <a:spLocks noGrp="1"/>
          </p:cNvSpPr>
          <p:nvPr>
            <p:ph type="sldNum" sz="quarter" idx="10"/>
          </p:nvPr>
        </p:nvSpPr>
        <p:spPr/>
        <p:txBody>
          <a:bodyPr/>
          <a:lstStyle/>
          <a:p>
            <a:fld id="{39600C5A-C3CD-479D-AF39-2DB21BDBB13D}"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Johnstone Mast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2549" y="1114050"/>
            <a:ext cx="7772400" cy="407179"/>
          </a:xfrm>
        </p:spPr>
        <p:txBody>
          <a:bodyPr anchor="b">
            <a:normAutofit/>
          </a:bodyPr>
          <a:lstStyle>
            <a:lvl1pPr algn="l">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60862" y="1582045"/>
            <a:ext cx="7818120" cy="437947"/>
          </a:xfrm>
        </p:spPr>
        <p:txBody>
          <a:bodyPr>
            <a:normAutofit/>
          </a:bodyPr>
          <a:lstStyle>
            <a:lvl1pPr marL="0" indent="0" algn="l">
              <a:buNone/>
              <a:defRPr sz="1800">
                <a:solidFill>
                  <a:srgbClr val="003C8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Content Placeholder 2"/>
          <p:cNvSpPr>
            <a:spLocks noGrp="1"/>
          </p:cNvSpPr>
          <p:nvPr>
            <p:ph idx="13"/>
          </p:nvPr>
        </p:nvSpPr>
        <p:spPr>
          <a:xfrm>
            <a:off x="653587" y="2041756"/>
            <a:ext cx="7886700" cy="4351338"/>
          </a:xfrm>
        </p:spPr>
        <p:txBody>
          <a:bodyPr>
            <a:normAutofit/>
          </a:bodyPr>
          <a:lstStyle>
            <a:lvl1pPr marL="228600" indent="-228600">
              <a:buFont typeface="Wingdings" panose="05000000000000000000" pitchFamily="2" charset="2"/>
              <a:buChar char="§"/>
              <a:defRPr sz="1800" baseline="0">
                <a:solidFill>
                  <a:schemeClr val="bg2">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Wingdings" panose="05000000000000000000" pitchFamily="2" charset="2"/>
              <a:buChar char="§"/>
              <a:defRPr sz="1800" baseline="0">
                <a:solidFill>
                  <a:schemeClr val="bg2">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Wingdings" panose="05000000000000000000" pitchFamily="2" charset="2"/>
              <a:buChar char="§"/>
              <a:defRPr sz="1800" baseline="0">
                <a:solidFill>
                  <a:schemeClr val="bg2">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Wingdings" panose="05000000000000000000" pitchFamily="2" charset="2"/>
              <a:buChar char="§"/>
              <a:defRPr sz="1800" baseline="0">
                <a:solidFill>
                  <a:schemeClr val="bg2">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Wingdings" panose="05000000000000000000" pitchFamily="2" charset="2"/>
              <a:buChar char="§"/>
              <a:defRPr sz="1800" baseline="0">
                <a:solidFill>
                  <a:schemeClr val="bg2">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hasCustomPrompt="1"/>
          </p:nvPr>
        </p:nvSpPr>
        <p:spPr>
          <a:xfrm>
            <a:off x="174625" y="614363"/>
            <a:ext cx="1446213" cy="200025"/>
          </a:xfrm>
        </p:spPr>
        <p:txBody>
          <a:bodyPr>
            <a:noAutofit/>
          </a:bodyPr>
          <a:lstStyle>
            <a:lvl1pPr marL="0" indent="0">
              <a:buNone/>
              <a:defRPr sz="1000" b="0" i="0"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Course Name</a:t>
            </a:r>
          </a:p>
        </p:txBody>
      </p:sp>
      <p:sp>
        <p:nvSpPr>
          <p:cNvPr id="11" name="Text Placeholder 10"/>
          <p:cNvSpPr>
            <a:spLocks noGrp="1"/>
          </p:cNvSpPr>
          <p:nvPr>
            <p:ph type="body" sz="quarter" idx="15"/>
          </p:nvPr>
        </p:nvSpPr>
        <p:spPr>
          <a:xfrm>
            <a:off x="5419725" y="539750"/>
            <a:ext cx="606425" cy="200025"/>
          </a:xfrm>
        </p:spPr>
        <p:txBody>
          <a:bodyPr>
            <a:noAutofit/>
          </a:bodyPr>
          <a:lstStyle>
            <a:lvl1pPr marL="0" indent="0">
              <a:buNone/>
              <a:defRPr sz="1000" baseline="0">
                <a:solidFill>
                  <a:schemeClr val="bg1"/>
                </a:solidFill>
                <a:latin typeface="Open Sans Light" panose="020B0306030504020204" pitchFamily="34" charset="0"/>
              </a:defRPr>
            </a:lvl1pPr>
            <a:lvl2pPr>
              <a:defRPr sz="1000" baseline="0">
                <a:solidFill>
                  <a:schemeClr val="bg1"/>
                </a:solidFill>
                <a:latin typeface="Open Sans Light" panose="020B0306030504020204" pitchFamily="34" charset="0"/>
              </a:defRPr>
            </a:lvl2pPr>
            <a:lvl3pPr>
              <a:defRPr sz="1000" baseline="0">
                <a:solidFill>
                  <a:schemeClr val="bg1"/>
                </a:solidFill>
                <a:latin typeface="Open Sans Light" panose="020B0306030504020204" pitchFamily="34" charset="0"/>
              </a:defRPr>
            </a:lvl3pPr>
            <a:lvl4pPr>
              <a:defRPr sz="1000" baseline="0">
                <a:solidFill>
                  <a:schemeClr val="bg1"/>
                </a:solidFill>
                <a:latin typeface="Open Sans Light" panose="020B0306030504020204" pitchFamily="34" charset="0"/>
              </a:defRPr>
            </a:lvl4pPr>
            <a:lvl5pPr>
              <a:defRPr sz="1000" baseline="0">
                <a:solidFill>
                  <a:schemeClr val="bg1"/>
                </a:solidFill>
                <a:latin typeface="Open Sans Light" panose="020B0306030504020204" pitchFamily="34" charset="0"/>
              </a:defRPr>
            </a:lvl5pPr>
          </a:lstStyle>
          <a:p>
            <a:pPr lvl="0"/>
            <a:r>
              <a:rPr lang="en-US"/>
              <a:t>Click to edit Master text styles</a:t>
            </a:r>
          </a:p>
        </p:txBody>
      </p:sp>
      <p:sp>
        <p:nvSpPr>
          <p:cNvPr id="13" name="Text Placeholder 12"/>
          <p:cNvSpPr>
            <a:spLocks noGrp="1"/>
          </p:cNvSpPr>
          <p:nvPr>
            <p:ph type="body" sz="quarter" idx="16"/>
          </p:nvPr>
        </p:nvSpPr>
        <p:spPr>
          <a:xfrm>
            <a:off x="6184439" y="523875"/>
            <a:ext cx="2568575" cy="223838"/>
          </a:xfrm>
        </p:spPr>
        <p:txBody>
          <a:bodyPr>
            <a:noAutofit/>
          </a:bodyPr>
          <a:lstStyle>
            <a:lvl1pPr marL="0" indent="0">
              <a:buNone/>
              <a:defRPr sz="1000" baseline="0">
                <a:solidFill>
                  <a:schemeClr val="bg1"/>
                </a:solidFill>
                <a:latin typeface="Open Sans Light" panose="020B0306030504020204" pitchFamily="34" charset="0"/>
              </a:defRPr>
            </a:lvl1pPr>
            <a:lvl2pPr>
              <a:defRPr sz="1000" baseline="0">
                <a:solidFill>
                  <a:schemeClr val="bg1"/>
                </a:solidFill>
                <a:latin typeface="Open Sans Light" panose="020B0306030504020204" pitchFamily="34" charset="0"/>
              </a:defRPr>
            </a:lvl2pPr>
            <a:lvl3pPr>
              <a:defRPr sz="1000" baseline="0">
                <a:solidFill>
                  <a:schemeClr val="bg1"/>
                </a:solidFill>
                <a:latin typeface="Open Sans Light" panose="020B0306030504020204" pitchFamily="34" charset="0"/>
              </a:defRPr>
            </a:lvl3pPr>
            <a:lvl4pPr>
              <a:defRPr sz="1000" baseline="0">
                <a:solidFill>
                  <a:schemeClr val="bg1"/>
                </a:solidFill>
                <a:latin typeface="Open Sans Light" panose="020B0306030504020204" pitchFamily="34" charset="0"/>
              </a:defRPr>
            </a:lvl4pPr>
            <a:lvl5pPr>
              <a:defRPr sz="1000" baseline="0">
                <a:solidFill>
                  <a:schemeClr val="bg1"/>
                </a:solidFill>
                <a:latin typeface="Open Sans Light" panose="020B0306030504020204" pitchFamily="34" charset="0"/>
              </a:defRPr>
            </a:lvl5pPr>
          </a:lstStyle>
          <a:p>
            <a:pPr lvl="0"/>
            <a:r>
              <a:rPr lang="en-US"/>
              <a:t>Click to edit Master text styles</a:t>
            </a:r>
          </a:p>
        </p:txBody>
      </p:sp>
    </p:spTree>
    <p:extLst>
      <p:ext uri="{BB962C8B-B14F-4D97-AF65-F5344CB8AC3E}">
        <p14:creationId xmlns="" xmlns:p14="http://schemas.microsoft.com/office/powerpoint/2010/main" val="2047274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Johnstone Mast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2549" y="1114050"/>
            <a:ext cx="7772400" cy="407179"/>
          </a:xfrm>
        </p:spPr>
        <p:txBody>
          <a:bodyPr anchor="b">
            <a:normAutofit/>
          </a:bodyPr>
          <a:lstStyle>
            <a:lvl1pPr algn="l">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60862" y="1582045"/>
            <a:ext cx="7818120" cy="437947"/>
          </a:xfrm>
        </p:spPr>
        <p:txBody>
          <a:bodyPr>
            <a:normAutofit/>
          </a:bodyPr>
          <a:lstStyle>
            <a:lvl1pPr marL="0" indent="0" algn="l">
              <a:buNone/>
              <a:defRPr sz="1800">
                <a:solidFill>
                  <a:srgbClr val="003C8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Content Placeholder 2"/>
          <p:cNvSpPr>
            <a:spLocks noGrp="1"/>
          </p:cNvSpPr>
          <p:nvPr>
            <p:ph idx="13"/>
          </p:nvPr>
        </p:nvSpPr>
        <p:spPr>
          <a:xfrm>
            <a:off x="653587" y="2041756"/>
            <a:ext cx="7886700" cy="4351338"/>
          </a:xfrm>
        </p:spPr>
        <p:txBody>
          <a:bodyPr>
            <a:normAutofit/>
          </a:bodyPr>
          <a:lstStyle>
            <a:lvl1pPr marL="228600" indent="-228600">
              <a:buFont typeface="Wingdings" panose="05000000000000000000" pitchFamily="2" charset="2"/>
              <a:buChar char="§"/>
              <a:defRPr sz="1800" baseline="0">
                <a:solidFill>
                  <a:schemeClr val="bg2">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Wingdings" panose="05000000000000000000" pitchFamily="2" charset="2"/>
              <a:buChar char="§"/>
              <a:defRPr sz="1800" baseline="0">
                <a:solidFill>
                  <a:schemeClr val="bg2">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Wingdings" panose="05000000000000000000" pitchFamily="2" charset="2"/>
              <a:buChar char="§"/>
              <a:defRPr sz="1800" baseline="0">
                <a:solidFill>
                  <a:schemeClr val="bg2">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Wingdings" panose="05000000000000000000" pitchFamily="2" charset="2"/>
              <a:buChar char="§"/>
              <a:defRPr sz="1800" baseline="0">
                <a:solidFill>
                  <a:schemeClr val="bg2">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Wingdings" panose="05000000000000000000" pitchFamily="2" charset="2"/>
              <a:buChar char="§"/>
              <a:defRPr sz="1800" baseline="0">
                <a:solidFill>
                  <a:schemeClr val="bg2">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hasCustomPrompt="1"/>
          </p:nvPr>
        </p:nvSpPr>
        <p:spPr>
          <a:xfrm>
            <a:off x="174625" y="614363"/>
            <a:ext cx="1446213" cy="200025"/>
          </a:xfrm>
        </p:spPr>
        <p:txBody>
          <a:bodyPr>
            <a:noAutofit/>
          </a:bodyPr>
          <a:lstStyle>
            <a:lvl1pPr marL="0" indent="0">
              <a:buNone/>
              <a:defRPr sz="1000" b="0" i="0"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Course Name</a:t>
            </a:r>
          </a:p>
        </p:txBody>
      </p:sp>
      <p:sp>
        <p:nvSpPr>
          <p:cNvPr id="11" name="Text Placeholder 10"/>
          <p:cNvSpPr>
            <a:spLocks noGrp="1"/>
          </p:cNvSpPr>
          <p:nvPr>
            <p:ph type="body" sz="quarter" idx="15"/>
          </p:nvPr>
        </p:nvSpPr>
        <p:spPr>
          <a:xfrm>
            <a:off x="5419725" y="539750"/>
            <a:ext cx="606425" cy="200025"/>
          </a:xfrm>
        </p:spPr>
        <p:txBody>
          <a:bodyPr>
            <a:noAutofit/>
          </a:bodyPr>
          <a:lstStyle>
            <a:lvl1pPr marL="0" indent="0">
              <a:buNone/>
              <a:defRPr sz="1000" baseline="0">
                <a:solidFill>
                  <a:schemeClr val="bg1"/>
                </a:solidFill>
                <a:latin typeface="Open Sans Light" panose="020B0306030504020204" pitchFamily="34" charset="0"/>
              </a:defRPr>
            </a:lvl1pPr>
            <a:lvl2pPr>
              <a:defRPr sz="1000" baseline="0">
                <a:solidFill>
                  <a:schemeClr val="bg1"/>
                </a:solidFill>
                <a:latin typeface="Open Sans Light" panose="020B0306030504020204" pitchFamily="34" charset="0"/>
              </a:defRPr>
            </a:lvl2pPr>
            <a:lvl3pPr>
              <a:defRPr sz="1000" baseline="0">
                <a:solidFill>
                  <a:schemeClr val="bg1"/>
                </a:solidFill>
                <a:latin typeface="Open Sans Light" panose="020B0306030504020204" pitchFamily="34" charset="0"/>
              </a:defRPr>
            </a:lvl3pPr>
            <a:lvl4pPr>
              <a:defRPr sz="1000" baseline="0">
                <a:solidFill>
                  <a:schemeClr val="bg1"/>
                </a:solidFill>
                <a:latin typeface="Open Sans Light" panose="020B0306030504020204" pitchFamily="34" charset="0"/>
              </a:defRPr>
            </a:lvl4pPr>
            <a:lvl5pPr>
              <a:defRPr sz="1000" baseline="0">
                <a:solidFill>
                  <a:schemeClr val="bg1"/>
                </a:solidFill>
                <a:latin typeface="Open Sans Light" panose="020B0306030504020204" pitchFamily="34" charset="0"/>
              </a:defRPr>
            </a:lvl5pPr>
          </a:lstStyle>
          <a:p>
            <a:pPr lvl="0"/>
            <a:r>
              <a:rPr lang="en-US"/>
              <a:t>Click to edit Master text styles</a:t>
            </a:r>
          </a:p>
        </p:txBody>
      </p:sp>
      <p:sp>
        <p:nvSpPr>
          <p:cNvPr id="13" name="Text Placeholder 12"/>
          <p:cNvSpPr>
            <a:spLocks noGrp="1"/>
          </p:cNvSpPr>
          <p:nvPr>
            <p:ph type="body" sz="quarter" idx="16"/>
          </p:nvPr>
        </p:nvSpPr>
        <p:spPr>
          <a:xfrm>
            <a:off x="6184439" y="523875"/>
            <a:ext cx="2568575" cy="223838"/>
          </a:xfrm>
        </p:spPr>
        <p:txBody>
          <a:bodyPr>
            <a:noAutofit/>
          </a:bodyPr>
          <a:lstStyle>
            <a:lvl1pPr marL="0" indent="0">
              <a:buNone/>
              <a:defRPr sz="1000" baseline="0">
                <a:solidFill>
                  <a:schemeClr val="bg1"/>
                </a:solidFill>
                <a:latin typeface="Open Sans Light" panose="020B0306030504020204" pitchFamily="34" charset="0"/>
              </a:defRPr>
            </a:lvl1pPr>
            <a:lvl2pPr>
              <a:defRPr sz="1000" baseline="0">
                <a:solidFill>
                  <a:schemeClr val="bg1"/>
                </a:solidFill>
                <a:latin typeface="Open Sans Light" panose="020B0306030504020204" pitchFamily="34" charset="0"/>
              </a:defRPr>
            </a:lvl2pPr>
            <a:lvl3pPr>
              <a:defRPr sz="1000" baseline="0">
                <a:solidFill>
                  <a:schemeClr val="bg1"/>
                </a:solidFill>
                <a:latin typeface="Open Sans Light" panose="020B0306030504020204" pitchFamily="34" charset="0"/>
              </a:defRPr>
            </a:lvl3pPr>
            <a:lvl4pPr>
              <a:defRPr sz="1000" baseline="0">
                <a:solidFill>
                  <a:schemeClr val="bg1"/>
                </a:solidFill>
                <a:latin typeface="Open Sans Light" panose="020B0306030504020204" pitchFamily="34" charset="0"/>
              </a:defRPr>
            </a:lvl4pPr>
            <a:lvl5pPr>
              <a:defRPr sz="1000" baseline="0">
                <a:solidFill>
                  <a:schemeClr val="bg1"/>
                </a:solidFill>
                <a:latin typeface="Open Sans Light" panose="020B0306030504020204" pitchFamily="34" charset="0"/>
              </a:defRPr>
            </a:lvl5pPr>
          </a:lstStyle>
          <a:p>
            <a:pPr lvl="0"/>
            <a:r>
              <a:rPr lang="en-US"/>
              <a:t>Click to edit Master text styles</a:t>
            </a:r>
          </a:p>
        </p:txBody>
      </p:sp>
    </p:spTree>
    <p:extLst>
      <p:ext uri="{BB962C8B-B14F-4D97-AF65-F5344CB8AC3E}">
        <p14:creationId xmlns="" xmlns:p14="http://schemas.microsoft.com/office/powerpoint/2010/main" val="20472745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D29419-C253-4249-B18A-CA89748FD40C}" type="datetimeFigureOut">
              <a:rPr lang="en-US" smtClean="0"/>
              <a:pPr/>
              <a:t>2/23/2017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38C8B5-5A2E-4032-A746-7FE22734371F}" type="slidenum">
              <a:rPr lang="en-US" smtClean="0"/>
              <a:pPr/>
              <a:t>‹#›</a:t>
            </a:fld>
            <a:endParaRPr lang="en-US"/>
          </a:p>
        </p:txBody>
      </p:sp>
    </p:spTree>
    <p:extLst>
      <p:ext uri="{BB962C8B-B14F-4D97-AF65-F5344CB8AC3E}">
        <p14:creationId xmlns="" xmlns:p14="http://schemas.microsoft.com/office/powerpoint/2010/main" val="3572317650"/>
      </p:ext>
    </p:extLst>
  </p:cSld>
  <p:clrMap bg1="lt1" tx1="dk1" bg2="lt2" tx2="dk2" accent1="accent1" accent2="accent2" accent3="accent3" accent4="accent4" accent5="accent5" accent6="accent6" hlink="hlink" folHlink="folHlink"/>
  <p:sldLayoutIdLst>
    <p:sldLayoutId id="2147483663"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0.png"/><Relationship Id="rId7" Type="http://schemas.openxmlformats.org/officeDocument/2006/relationships/diagramQuickStyle" Target="../diagrams/quickStyle3.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1.png"/><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2.png"/><Relationship Id="rId7" Type="http://schemas.openxmlformats.org/officeDocument/2006/relationships/diagramQuickStyle" Target="../diagrams/quickStyle4.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3.png"/><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oleObject" Target="../embeddings/oleObject7.bin"/><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8.bin"/></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xml"/><Relationship Id="rId7" Type="http://schemas.openxmlformats.org/officeDocument/2006/relationships/diagramColors" Target="../diagrams/colors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 xmlns:p14="http://schemas.microsoft.com/office/powerpoint/2010/main" val="143896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How to Successfully Approach a Customer</a:t>
            </a:r>
          </a:p>
        </p:txBody>
      </p:sp>
      <p:sp>
        <p:nvSpPr>
          <p:cNvPr id="3" name="Subtitle 2"/>
          <p:cNvSpPr>
            <a:spLocks noGrp="1"/>
          </p:cNvSpPr>
          <p:nvPr>
            <p:ph type="subTitle" idx="1"/>
          </p:nvPr>
        </p:nvSpPr>
        <p:spPr/>
        <p:txBody>
          <a:bodyPr/>
          <a:lstStyle/>
          <a:p>
            <a:r>
              <a:rPr lang="en-US" dirty="0"/>
              <a:t>Start Building Rapport</a:t>
            </a:r>
          </a:p>
        </p:txBody>
      </p:sp>
      <p:sp>
        <p:nvSpPr>
          <p:cNvPr id="5" name="Text Placeholder 4"/>
          <p:cNvSpPr>
            <a:spLocks noGrp="1"/>
          </p:cNvSpPr>
          <p:nvPr>
            <p:ph type="body" sz="quarter" idx="14"/>
          </p:nvPr>
        </p:nvSpPr>
        <p:spPr>
          <a:xfrm>
            <a:off x="174625" y="614363"/>
            <a:ext cx="1832851" cy="215954"/>
          </a:xfrm>
        </p:spPr>
        <p:txBody>
          <a:bodyPr/>
          <a:lstStyle/>
          <a:p>
            <a:r>
              <a:rPr lang="en-US" dirty="0"/>
              <a:t>Technician Soft Skills</a:t>
            </a:r>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7170" name="Picture 2"/>
          <p:cNvPicPr>
            <a:picLocks noChangeAspect="1" noChangeArrowheads="1"/>
          </p:cNvPicPr>
          <p:nvPr/>
        </p:nvPicPr>
        <p:blipFill>
          <a:blip r:embed="rId3" cstate="print"/>
          <a:srcRect/>
          <a:stretch>
            <a:fillRect/>
          </a:stretch>
        </p:blipFill>
        <p:spPr bwMode="auto">
          <a:xfrm>
            <a:off x="690179" y="1981419"/>
            <a:ext cx="2473434" cy="2464340"/>
          </a:xfrm>
          <a:prstGeom prst="rect">
            <a:avLst/>
          </a:prstGeom>
          <a:noFill/>
          <a:ln w="9525">
            <a:noFill/>
            <a:miter lim="800000"/>
            <a:headEnd/>
            <a:tailEnd/>
          </a:ln>
        </p:spPr>
      </p:pic>
      <p:sp>
        <p:nvSpPr>
          <p:cNvPr id="9" name="Rounded Rectangular Callout 8"/>
          <p:cNvSpPr/>
          <p:nvPr/>
        </p:nvSpPr>
        <p:spPr>
          <a:xfrm>
            <a:off x="588579" y="4424855"/>
            <a:ext cx="2354318" cy="1177159"/>
          </a:xfrm>
          <a:prstGeom prst="wedgeRoundRectCallout">
            <a:avLst>
              <a:gd name="adj1" fmla="val -6547"/>
              <a:gd name="adj2" fmla="val -10301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Open Sans Light" pitchFamily="34" charset="0"/>
                <a:ea typeface="Open Sans Light" pitchFamily="34" charset="0"/>
                <a:cs typeface="Open Sans Light" pitchFamily="34" charset="0"/>
              </a:rPr>
              <a:t>“I’ll put on my floor savers just in case my shoes have any dirt on them.  I don’t want to track anything into your home.”</a:t>
            </a:r>
          </a:p>
        </p:txBody>
      </p:sp>
      <p:pic>
        <p:nvPicPr>
          <p:cNvPr id="7171" name="Picture 3"/>
          <p:cNvPicPr>
            <a:picLocks noChangeAspect="1" noChangeArrowheads="1"/>
          </p:cNvPicPr>
          <p:nvPr/>
        </p:nvPicPr>
        <p:blipFill>
          <a:blip r:embed="rId4" cstate="print"/>
          <a:srcRect/>
          <a:stretch>
            <a:fillRect/>
          </a:stretch>
        </p:blipFill>
        <p:spPr bwMode="auto">
          <a:xfrm>
            <a:off x="3757229" y="2722179"/>
            <a:ext cx="2025098" cy="1897118"/>
          </a:xfrm>
          <a:prstGeom prst="rect">
            <a:avLst/>
          </a:prstGeom>
          <a:noFill/>
          <a:ln w="9525">
            <a:solidFill>
              <a:schemeClr val="tx1">
                <a:lumMod val="75000"/>
                <a:lumOff val="25000"/>
              </a:schemeClr>
            </a:solidFill>
            <a:miter lim="800000"/>
            <a:headEnd/>
            <a:tailEnd/>
          </a:ln>
        </p:spPr>
      </p:pic>
      <p:sp>
        <p:nvSpPr>
          <p:cNvPr id="11" name="Rounded Rectangular Callout 10"/>
          <p:cNvSpPr/>
          <p:nvPr/>
        </p:nvSpPr>
        <p:spPr>
          <a:xfrm>
            <a:off x="3678621" y="4729656"/>
            <a:ext cx="2028497" cy="1229710"/>
          </a:xfrm>
          <a:prstGeom prst="wedgeRoundRectCallout">
            <a:avLst>
              <a:gd name="adj1" fmla="val -9952"/>
              <a:gd name="adj2" fmla="val -828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Open Sans Light" pitchFamily="34" charset="0"/>
                <a:ea typeface="Open Sans Light" pitchFamily="34" charset="0"/>
                <a:cs typeface="Open Sans Light" pitchFamily="34" charset="0"/>
              </a:rPr>
              <a:t>“You’ve got a really nice lawn.  It looks like you’ve worked hard on it.”</a:t>
            </a:r>
          </a:p>
        </p:txBody>
      </p:sp>
      <p:graphicFrame>
        <p:nvGraphicFramePr>
          <p:cNvPr id="12" name="Diagram 11"/>
          <p:cNvGraphicFramePr/>
          <p:nvPr/>
        </p:nvGraphicFramePr>
        <p:xfrm>
          <a:off x="6169578" y="1754352"/>
          <a:ext cx="2511973"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How to Successfully Approach a Customer</a:t>
            </a:r>
          </a:p>
        </p:txBody>
      </p:sp>
      <p:sp>
        <p:nvSpPr>
          <p:cNvPr id="3" name="Subtitle 2"/>
          <p:cNvSpPr>
            <a:spLocks noGrp="1"/>
          </p:cNvSpPr>
          <p:nvPr>
            <p:ph type="subTitle" idx="1"/>
          </p:nvPr>
        </p:nvSpPr>
        <p:spPr/>
        <p:txBody>
          <a:bodyPr/>
          <a:lstStyle/>
          <a:p>
            <a:r>
              <a:rPr lang="en-US" dirty="0"/>
              <a:t>Gain Approval to Perform the Job</a:t>
            </a:r>
          </a:p>
        </p:txBody>
      </p:sp>
      <p:sp>
        <p:nvSpPr>
          <p:cNvPr id="5" name="Text Placeholder 4"/>
          <p:cNvSpPr>
            <a:spLocks noGrp="1"/>
          </p:cNvSpPr>
          <p:nvPr>
            <p:ph type="body" sz="quarter" idx="14"/>
          </p:nvPr>
        </p:nvSpPr>
        <p:spPr>
          <a:xfrm>
            <a:off x="174625" y="614363"/>
            <a:ext cx="1706727" cy="215954"/>
          </a:xfrm>
        </p:spPr>
        <p:txBody>
          <a:bodyPr/>
          <a:lstStyle/>
          <a:p>
            <a:r>
              <a:rPr lang="en-US" dirty="0"/>
              <a:t>Technician Soft Skills</a:t>
            </a:r>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8194" name="Picture 2"/>
          <p:cNvPicPr>
            <a:picLocks noChangeAspect="1" noChangeArrowheads="1"/>
          </p:cNvPicPr>
          <p:nvPr/>
        </p:nvPicPr>
        <p:blipFill>
          <a:blip r:embed="rId3" cstate="print"/>
          <a:srcRect/>
          <a:stretch>
            <a:fillRect/>
          </a:stretch>
        </p:blipFill>
        <p:spPr bwMode="auto">
          <a:xfrm>
            <a:off x="789810" y="2123089"/>
            <a:ext cx="2376746" cy="2321473"/>
          </a:xfrm>
          <a:prstGeom prst="rect">
            <a:avLst/>
          </a:prstGeom>
          <a:noFill/>
          <a:ln w="9525">
            <a:solidFill>
              <a:schemeClr val="bg2">
                <a:lumMod val="75000"/>
              </a:schemeClr>
            </a:solidFill>
            <a:miter lim="800000"/>
            <a:headEnd/>
            <a:tailEnd/>
          </a:ln>
        </p:spPr>
      </p:pic>
      <p:sp>
        <p:nvSpPr>
          <p:cNvPr id="9" name="Rounded Rectangular Callout 8"/>
          <p:cNvSpPr/>
          <p:nvPr/>
        </p:nvSpPr>
        <p:spPr>
          <a:xfrm>
            <a:off x="588579" y="4424855"/>
            <a:ext cx="2354318" cy="1177159"/>
          </a:xfrm>
          <a:prstGeom prst="wedgeRoundRectCallout">
            <a:avLst>
              <a:gd name="adj1" fmla="val -6547"/>
              <a:gd name="adj2" fmla="val -10301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Open Sans Light" pitchFamily="34" charset="0"/>
                <a:ea typeface="Open Sans Light" pitchFamily="34" charset="0"/>
                <a:cs typeface="Open Sans Light" pitchFamily="34" charset="0"/>
              </a:rPr>
              <a:t>“I’d like to start by seeing the thermostat.  Then in a couple minutes, I’ll need to see the indoor and outdoor units.”</a:t>
            </a:r>
          </a:p>
        </p:txBody>
      </p:sp>
      <p:pic>
        <p:nvPicPr>
          <p:cNvPr id="8195" name="Picture 3"/>
          <p:cNvPicPr>
            <a:picLocks noChangeAspect="1" noChangeArrowheads="1"/>
          </p:cNvPicPr>
          <p:nvPr/>
        </p:nvPicPr>
        <p:blipFill>
          <a:blip r:embed="rId4" cstate="print"/>
          <a:srcRect/>
          <a:stretch>
            <a:fillRect/>
          </a:stretch>
        </p:blipFill>
        <p:spPr bwMode="auto">
          <a:xfrm>
            <a:off x="5851637" y="2547026"/>
            <a:ext cx="2619701" cy="2335238"/>
          </a:xfrm>
          <a:prstGeom prst="rect">
            <a:avLst/>
          </a:prstGeom>
          <a:noFill/>
          <a:ln w="9525">
            <a:solidFill>
              <a:schemeClr val="tx1">
                <a:lumMod val="75000"/>
                <a:lumOff val="25000"/>
              </a:schemeClr>
            </a:solidFill>
            <a:miter lim="800000"/>
            <a:headEnd/>
            <a:tailEnd/>
          </a:ln>
        </p:spPr>
      </p:pic>
      <p:graphicFrame>
        <p:nvGraphicFramePr>
          <p:cNvPr id="11" name="Diagram 10"/>
          <p:cNvGraphicFramePr/>
          <p:nvPr/>
        </p:nvGraphicFramePr>
        <p:xfrm>
          <a:off x="2438401" y="2080173"/>
          <a:ext cx="4162096" cy="40683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How to Successfully Approach a Customer</a:t>
            </a:r>
          </a:p>
        </p:txBody>
      </p:sp>
      <p:sp>
        <p:nvSpPr>
          <p:cNvPr id="3" name="Subtitle 2"/>
          <p:cNvSpPr>
            <a:spLocks noGrp="1"/>
          </p:cNvSpPr>
          <p:nvPr>
            <p:ph type="subTitle" idx="1"/>
          </p:nvPr>
        </p:nvSpPr>
        <p:spPr/>
        <p:txBody>
          <a:bodyPr/>
          <a:lstStyle/>
          <a:p>
            <a:r>
              <a:rPr lang="en-US" dirty="0"/>
              <a:t>Summary</a:t>
            </a:r>
          </a:p>
        </p:txBody>
      </p:sp>
      <p:sp>
        <p:nvSpPr>
          <p:cNvPr id="4" name="Content Placeholder 3"/>
          <p:cNvSpPr>
            <a:spLocks noGrp="1"/>
          </p:cNvSpPr>
          <p:nvPr>
            <p:ph idx="13"/>
          </p:nvPr>
        </p:nvSpPr>
        <p:spPr>
          <a:xfrm>
            <a:off x="653587" y="2041756"/>
            <a:ext cx="3666165" cy="4351338"/>
          </a:xfrm>
        </p:spPr>
        <p:txBody>
          <a:bodyPr/>
          <a:lstStyle/>
          <a:p>
            <a:r>
              <a:rPr lang="en-US" dirty="0"/>
              <a:t>Be polite</a:t>
            </a:r>
          </a:p>
          <a:p>
            <a:r>
              <a:rPr lang="en-US" dirty="0"/>
              <a:t>Attempt to understand problems from the customer’s point of view</a:t>
            </a:r>
          </a:p>
          <a:p>
            <a:r>
              <a:rPr lang="en-US" dirty="0"/>
              <a:t>Be conscious of body language</a:t>
            </a:r>
          </a:p>
        </p:txBody>
      </p:sp>
      <p:sp>
        <p:nvSpPr>
          <p:cNvPr id="5" name="Text Placeholder 4"/>
          <p:cNvSpPr>
            <a:spLocks noGrp="1"/>
          </p:cNvSpPr>
          <p:nvPr>
            <p:ph type="body" sz="quarter" idx="14"/>
          </p:nvPr>
        </p:nvSpPr>
        <p:spPr>
          <a:xfrm>
            <a:off x="174625" y="614363"/>
            <a:ext cx="1843361" cy="205444"/>
          </a:xfrm>
        </p:spPr>
        <p:txBody>
          <a:bodyPr/>
          <a:lstStyle/>
          <a:p>
            <a:r>
              <a:rPr lang="en-US" dirty="0"/>
              <a:t>Technician Soft Skills</a:t>
            </a:r>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9218" name="Picture 2"/>
          <p:cNvPicPr>
            <a:picLocks noChangeAspect="1" noChangeArrowheads="1"/>
          </p:cNvPicPr>
          <p:nvPr/>
        </p:nvPicPr>
        <p:blipFill>
          <a:blip r:embed="rId3" cstate="print"/>
          <a:srcRect/>
          <a:stretch>
            <a:fillRect/>
          </a:stretch>
        </p:blipFill>
        <p:spPr bwMode="auto">
          <a:xfrm>
            <a:off x="4833664" y="2012817"/>
            <a:ext cx="3501040" cy="3730868"/>
          </a:xfrm>
          <a:prstGeom prst="rect">
            <a:avLst/>
          </a:prstGeom>
          <a:noFill/>
          <a:ln w="9525">
            <a:solidFill>
              <a:schemeClr val="tx1">
                <a:lumMod val="75000"/>
                <a:lumOff val="25000"/>
              </a:schemeClr>
            </a:solid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How to Successfully Approach a Customer</a:t>
            </a:r>
          </a:p>
        </p:txBody>
      </p:sp>
      <p:sp>
        <p:nvSpPr>
          <p:cNvPr id="3" name="Subtitle 2"/>
          <p:cNvSpPr>
            <a:spLocks noGrp="1"/>
          </p:cNvSpPr>
          <p:nvPr>
            <p:ph type="subTitle" idx="1"/>
          </p:nvPr>
        </p:nvSpPr>
        <p:spPr/>
        <p:txBody>
          <a:bodyPr/>
          <a:lstStyle/>
          <a:p>
            <a:r>
              <a:rPr lang="en-US" dirty="0"/>
              <a:t>Summary</a:t>
            </a:r>
          </a:p>
        </p:txBody>
      </p:sp>
      <p:sp>
        <p:nvSpPr>
          <p:cNvPr id="5" name="Text Placeholder 4"/>
          <p:cNvSpPr>
            <a:spLocks noGrp="1"/>
          </p:cNvSpPr>
          <p:nvPr>
            <p:ph type="body" sz="quarter" idx="14"/>
          </p:nvPr>
        </p:nvSpPr>
        <p:spPr>
          <a:xfrm>
            <a:off x="174625" y="614363"/>
            <a:ext cx="1748768" cy="236975"/>
          </a:xfrm>
        </p:spPr>
        <p:txBody>
          <a:bodyPr/>
          <a:lstStyle/>
          <a:p>
            <a:r>
              <a:rPr lang="en-US" dirty="0"/>
              <a:t>Technician Soft Skills</a:t>
            </a:r>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graphicFrame>
        <p:nvGraphicFramePr>
          <p:cNvPr id="9" name="Diagram 8"/>
          <p:cNvGraphicFramePr/>
          <p:nvPr/>
        </p:nvGraphicFramePr>
        <p:xfrm>
          <a:off x="4067510" y="2070537"/>
          <a:ext cx="4151586" cy="4372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43" name="Picture 3"/>
          <p:cNvPicPr>
            <a:picLocks noChangeAspect="1" noChangeArrowheads="1"/>
          </p:cNvPicPr>
          <p:nvPr/>
        </p:nvPicPr>
        <p:blipFill>
          <a:blip r:embed="rId8" cstate="print"/>
          <a:srcRect/>
          <a:stretch>
            <a:fillRect/>
          </a:stretch>
        </p:blipFill>
        <p:spPr bwMode="auto">
          <a:xfrm>
            <a:off x="866884" y="1996966"/>
            <a:ext cx="2579008" cy="4270211"/>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Technician Selling Skills</a:t>
            </a:r>
          </a:p>
        </p:txBody>
      </p:sp>
      <p:sp>
        <p:nvSpPr>
          <p:cNvPr id="3" name="Subtitle 2"/>
          <p:cNvSpPr>
            <a:spLocks noGrp="1"/>
          </p:cNvSpPr>
          <p:nvPr>
            <p:ph type="subTitle" idx="1"/>
          </p:nvPr>
        </p:nvSpPr>
        <p:spPr/>
        <p:txBody>
          <a:bodyPr/>
          <a:lstStyle/>
          <a:p>
            <a:r>
              <a:rPr lang="en-US" dirty="0"/>
              <a:t>Introduction</a:t>
            </a:r>
          </a:p>
        </p:txBody>
      </p:sp>
      <p:sp>
        <p:nvSpPr>
          <p:cNvPr id="4" name="Content Placeholder 3"/>
          <p:cNvSpPr>
            <a:spLocks noGrp="1"/>
          </p:cNvSpPr>
          <p:nvPr>
            <p:ph idx="13"/>
          </p:nvPr>
        </p:nvSpPr>
        <p:spPr>
          <a:xfrm>
            <a:off x="653587" y="2041756"/>
            <a:ext cx="3568789" cy="4351338"/>
          </a:xfrm>
        </p:spPr>
        <p:txBody>
          <a:bodyPr/>
          <a:lstStyle/>
          <a:p>
            <a:r>
              <a:rPr lang="en-US" dirty="0"/>
              <a:t>Knowing when and how to apply basic sales skills can help you be at the top of your game</a:t>
            </a:r>
          </a:p>
          <a:p>
            <a:r>
              <a:rPr lang="en-US" dirty="0"/>
              <a:t>Technicians play a critical role in how a company builds relationship with customers</a:t>
            </a:r>
          </a:p>
          <a:p>
            <a:r>
              <a:rPr lang="en-US" dirty="0"/>
              <a:t>Enhancement opportunities benefit the customer</a:t>
            </a:r>
          </a:p>
        </p:txBody>
      </p:sp>
      <p:sp>
        <p:nvSpPr>
          <p:cNvPr id="5" name="Text Placeholder 4"/>
          <p:cNvSpPr>
            <a:spLocks noGrp="1"/>
          </p:cNvSpPr>
          <p:nvPr>
            <p:ph type="body" sz="quarter" idx="14"/>
          </p:nvPr>
        </p:nvSpPr>
        <p:spPr>
          <a:xfrm>
            <a:off x="174625" y="614363"/>
            <a:ext cx="1738258" cy="226465"/>
          </a:xfrm>
        </p:spPr>
        <p:txBody>
          <a:bodyPr/>
          <a:lstStyle/>
          <a:p>
            <a:r>
              <a:rPr lang="en-US" dirty="0"/>
              <a:t>Technician Soft Skills</a:t>
            </a:r>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graphicFrame>
        <p:nvGraphicFramePr>
          <p:cNvPr id="8" name="Object 7"/>
          <p:cNvGraphicFramePr>
            <a:graphicFrameLocks noChangeAspect="1"/>
          </p:cNvGraphicFramePr>
          <p:nvPr>
            <p:extLst>
              <p:ext uri="{D42A27DB-BD31-4B8C-83A1-F6EECF244321}">
                <p14:modId xmlns="" xmlns:p14="http://schemas.microsoft.com/office/powerpoint/2010/main" val="2139794861"/>
              </p:ext>
            </p:extLst>
          </p:nvPr>
        </p:nvGraphicFramePr>
        <p:xfrm>
          <a:off x="5089339" y="1645357"/>
          <a:ext cx="3203014" cy="4846351"/>
        </p:xfrm>
        <a:graphic>
          <a:graphicData uri="http://schemas.openxmlformats.org/presentationml/2006/ole">
            <p:oleObj spid="_x0000_s3086" r:id="rId4" imgW="4253968" imgH="6438095" progId="">
              <p:embed/>
            </p:oleObj>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Technician Selling Skills</a:t>
            </a:r>
          </a:p>
        </p:txBody>
      </p:sp>
      <p:sp>
        <p:nvSpPr>
          <p:cNvPr id="3" name="Subtitle 2"/>
          <p:cNvSpPr>
            <a:spLocks noGrp="1"/>
          </p:cNvSpPr>
          <p:nvPr>
            <p:ph type="subTitle" idx="1"/>
          </p:nvPr>
        </p:nvSpPr>
        <p:spPr/>
        <p:txBody>
          <a:bodyPr/>
          <a:lstStyle/>
          <a:p>
            <a:r>
              <a:rPr lang="en-US" dirty="0"/>
              <a:t>The Right Kind of Sales Approach</a:t>
            </a:r>
          </a:p>
        </p:txBody>
      </p:sp>
      <p:sp>
        <p:nvSpPr>
          <p:cNvPr id="4" name="Content Placeholder 3"/>
          <p:cNvSpPr>
            <a:spLocks noGrp="1"/>
          </p:cNvSpPr>
          <p:nvPr>
            <p:ph idx="13"/>
          </p:nvPr>
        </p:nvSpPr>
        <p:spPr>
          <a:xfrm>
            <a:off x="653587" y="2041756"/>
            <a:ext cx="4223213" cy="4351338"/>
          </a:xfrm>
        </p:spPr>
        <p:txBody>
          <a:bodyPr/>
          <a:lstStyle/>
          <a:p>
            <a:r>
              <a:rPr lang="en-US" dirty="0"/>
              <a:t>See yourself as a consultant</a:t>
            </a:r>
          </a:p>
          <a:p>
            <a:r>
              <a:rPr lang="en-US" dirty="0"/>
              <a:t>A consultant:</a:t>
            </a:r>
          </a:p>
          <a:p>
            <a:pPr lvl="1"/>
            <a:r>
              <a:rPr lang="en-US" dirty="0"/>
              <a:t>Believes they need to know what they are selling before they sell it</a:t>
            </a:r>
          </a:p>
          <a:p>
            <a:pPr lvl="1"/>
            <a:r>
              <a:rPr lang="en-US" dirty="0"/>
              <a:t>Believes that sales is something you do *for* someone, not *to* them</a:t>
            </a:r>
          </a:p>
          <a:p>
            <a:pPr lvl="1"/>
            <a:r>
              <a:rPr lang="en-US" dirty="0"/>
              <a:t>Doesn’t attempt to make buying decisions for the customer</a:t>
            </a:r>
          </a:p>
          <a:p>
            <a:pPr lvl="1"/>
            <a:r>
              <a:rPr lang="en-US" dirty="0"/>
              <a:t>Goes to a service call with the attitude of:  “What can I do for you?”</a:t>
            </a:r>
          </a:p>
          <a:p>
            <a:pPr lvl="1"/>
            <a:r>
              <a:rPr lang="en-US" dirty="0"/>
              <a:t>Always plants seeds for tomorrow</a:t>
            </a:r>
          </a:p>
        </p:txBody>
      </p:sp>
      <p:sp>
        <p:nvSpPr>
          <p:cNvPr id="5" name="Text Placeholder 4"/>
          <p:cNvSpPr>
            <a:spLocks noGrp="1"/>
          </p:cNvSpPr>
          <p:nvPr>
            <p:ph type="body" sz="quarter" idx="14"/>
          </p:nvPr>
        </p:nvSpPr>
        <p:spPr>
          <a:xfrm>
            <a:off x="174625" y="614363"/>
            <a:ext cx="1654175" cy="219355"/>
          </a:xfrm>
        </p:spPr>
        <p:txBody>
          <a:bodyPr/>
          <a:lstStyle/>
          <a:p>
            <a:r>
              <a:rPr lang="en-US" dirty="0"/>
              <a:t>Technician Soft Skills</a:t>
            </a:r>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graphicFrame>
        <p:nvGraphicFramePr>
          <p:cNvPr id="8" name="Object 7"/>
          <p:cNvGraphicFramePr>
            <a:graphicFrameLocks noChangeAspect="1"/>
          </p:cNvGraphicFramePr>
          <p:nvPr>
            <p:extLst>
              <p:ext uri="{D42A27DB-BD31-4B8C-83A1-F6EECF244321}">
                <p14:modId xmlns="" xmlns:p14="http://schemas.microsoft.com/office/powerpoint/2010/main" val="3079894633"/>
              </p:ext>
            </p:extLst>
          </p:nvPr>
        </p:nvGraphicFramePr>
        <p:xfrm>
          <a:off x="5239498" y="2917077"/>
          <a:ext cx="3419000" cy="3051176"/>
        </p:xfrm>
        <a:graphic>
          <a:graphicData uri="http://schemas.openxmlformats.org/presentationml/2006/ole">
            <p:oleObj spid="_x0000_s4108" r:id="rId4" imgW="5549206" imgH="4952381" progId="">
              <p:embed/>
            </p:oleObj>
          </a:graphicData>
        </a:graphic>
      </p:graphicFrame>
    </p:spTree>
    <p:extLst>
      <p:ext uri="{BB962C8B-B14F-4D97-AF65-F5344CB8AC3E}">
        <p14:creationId xmlns="" xmlns:p14="http://schemas.microsoft.com/office/powerpoint/2010/main" val="1608510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Technician Selling Skills</a:t>
            </a:r>
          </a:p>
        </p:txBody>
      </p:sp>
      <p:sp>
        <p:nvSpPr>
          <p:cNvPr id="3" name="Subtitle 2"/>
          <p:cNvSpPr>
            <a:spLocks noGrp="1"/>
          </p:cNvSpPr>
          <p:nvPr>
            <p:ph type="subTitle" idx="1"/>
          </p:nvPr>
        </p:nvSpPr>
        <p:spPr/>
        <p:txBody>
          <a:bodyPr/>
          <a:lstStyle/>
          <a:p>
            <a:r>
              <a:rPr lang="en-US" dirty="0"/>
              <a:t>Maintenance Agreements</a:t>
            </a:r>
          </a:p>
        </p:txBody>
      </p:sp>
      <p:sp>
        <p:nvSpPr>
          <p:cNvPr id="5" name="Text Placeholder 4"/>
          <p:cNvSpPr>
            <a:spLocks noGrp="1"/>
          </p:cNvSpPr>
          <p:nvPr>
            <p:ph type="body" sz="quarter" idx="14"/>
          </p:nvPr>
        </p:nvSpPr>
        <p:spPr>
          <a:xfrm>
            <a:off x="174625" y="614363"/>
            <a:ext cx="1645210" cy="210390"/>
          </a:xfrm>
        </p:spPr>
        <p:txBody>
          <a:bodyPr/>
          <a:lstStyle/>
          <a:p>
            <a:r>
              <a:rPr lang="en-US" dirty="0"/>
              <a:t>Technician Soft Skills</a:t>
            </a:r>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graphicFrame>
        <p:nvGraphicFramePr>
          <p:cNvPr id="8" name="Object 7"/>
          <p:cNvGraphicFramePr>
            <a:graphicFrameLocks noChangeAspect="1"/>
          </p:cNvGraphicFramePr>
          <p:nvPr>
            <p:extLst>
              <p:ext uri="{D42A27DB-BD31-4B8C-83A1-F6EECF244321}">
                <p14:modId xmlns="" xmlns:p14="http://schemas.microsoft.com/office/powerpoint/2010/main" val="3229932072"/>
              </p:ext>
            </p:extLst>
          </p:nvPr>
        </p:nvGraphicFramePr>
        <p:xfrm>
          <a:off x="1555843" y="2270604"/>
          <a:ext cx="5815012" cy="3884788"/>
        </p:xfrm>
        <a:graphic>
          <a:graphicData uri="http://schemas.openxmlformats.org/presentationml/2006/ole">
            <p:oleObj spid="_x0000_s5131" r:id="rId4" imgW="8723810" imgH="5828571" progId="">
              <p:embed/>
            </p:oleObj>
          </a:graphicData>
        </a:graphic>
      </p:graphicFrame>
      <p:sp>
        <p:nvSpPr>
          <p:cNvPr id="9" name="TextBox 8"/>
          <p:cNvSpPr txBox="1"/>
          <p:nvPr/>
        </p:nvSpPr>
        <p:spPr>
          <a:xfrm>
            <a:off x="737253" y="2484992"/>
            <a:ext cx="2642441" cy="738664"/>
          </a:xfrm>
          <a:prstGeom prst="rect">
            <a:avLst/>
          </a:prstGeom>
          <a:noFill/>
        </p:spPr>
        <p:txBody>
          <a:bodyPr wrap="square" rtlCol="0">
            <a:spAutoFit/>
          </a:bodyPr>
          <a:lstStyle/>
          <a:p>
            <a:r>
              <a:rPr lang="en-US" sz="1400" dirty="0">
                <a:latin typeface="Open Sans Light" panose="020B0306030504020204" pitchFamily="34" charset="0"/>
                <a:ea typeface="Open Sans Light" panose="020B0306030504020204" pitchFamily="34" charset="0"/>
                <a:cs typeface="Open Sans Light" panose="020B0306030504020204" pitchFamily="34" charset="0"/>
              </a:rPr>
              <a:t>Leverage your name &amp; the equipment brand to generate sales leads</a:t>
            </a:r>
          </a:p>
        </p:txBody>
      </p:sp>
      <p:sp>
        <p:nvSpPr>
          <p:cNvPr id="10" name="TextBox 9"/>
          <p:cNvSpPr txBox="1"/>
          <p:nvPr/>
        </p:nvSpPr>
        <p:spPr>
          <a:xfrm>
            <a:off x="737252" y="4981657"/>
            <a:ext cx="2642441" cy="738664"/>
          </a:xfrm>
          <a:prstGeom prst="rect">
            <a:avLst/>
          </a:prstGeom>
          <a:noFill/>
        </p:spPr>
        <p:txBody>
          <a:bodyPr wrap="square" rtlCol="0">
            <a:spAutoFit/>
          </a:bodyPr>
          <a:lstStyle/>
          <a:p>
            <a:r>
              <a:rPr lang="en-US" sz="1400" dirty="0">
                <a:latin typeface="Open Sans Light" panose="020B0306030504020204" pitchFamily="34" charset="0"/>
                <a:ea typeface="Open Sans Light" panose="020B0306030504020204" pitchFamily="34" charset="0"/>
                <a:cs typeface="Open Sans Light" panose="020B0306030504020204" pitchFamily="34" charset="0"/>
              </a:rPr>
              <a:t>86% of MA customers buy new systems from their maintenance provider</a:t>
            </a:r>
          </a:p>
        </p:txBody>
      </p:sp>
      <p:sp>
        <p:nvSpPr>
          <p:cNvPr id="11" name="TextBox 10"/>
          <p:cNvSpPr txBox="1"/>
          <p:nvPr/>
        </p:nvSpPr>
        <p:spPr>
          <a:xfrm>
            <a:off x="5767380" y="2484992"/>
            <a:ext cx="2642441" cy="523220"/>
          </a:xfrm>
          <a:prstGeom prst="rect">
            <a:avLst/>
          </a:prstGeom>
          <a:noFill/>
        </p:spPr>
        <p:txBody>
          <a:bodyPr wrap="square" rtlCol="0">
            <a:spAutoFit/>
          </a:bodyPr>
          <a:lstStyle/>
          <a:p>
            <a:r>
              <a:rPr lang="en-US" sz="1400" dirty="0">
                <a:latin typeface="Open Sans Light" panose="020B0306030504020204" pitchFamily="34" charset="0"/>
                <a:ea typeface="Open Sans Light" panose="020B0306030504020204" pitchFamily="34" charset="0"/>
                <a:cs typeface="Open Sans Light" panose="020B0306030504020204" pitchFamily="34" charset="0"/>
              </a:rPr>
              <a:t>Differentiate your company with IAQ expertise</a:t>
            </a:r>
          </a:p>
        </p:txBody>
      </p:sp>
      <p:sp>
        <p:nvSpPr>
          <p:cNvPr id="12" name="TextBox 11"/>
          <p:cNvSpPr txBox="1"/>
          <p:nvPr/>
        </p:nvSpPr>
        <p:spPr>
          <a:xfrm>
            <a:off x="5782508" y="4981657"/>
            <a:ext cx="2642441" cy="523220"/>
          </a:xfrm>
          <a:prstGeom prst="rect">
            <a:avLst/>
          </a:prstGeom>
          <a:noFill/>
        </p:spPr>
        <p:txBody>
          <a:bodyPr wrap="square" rtlCol="0">
            <a:spAutoFit/>
          </a:bodyPr>
          <a:lstStyle/>
          <a:p>
            <a:r>
              <a:rPr lang="en-US" sz="1400" dirty="0">
                <a:latin typeface="Open Sans Light" panose="020B0306030504020204" pitchFamily="34" charset="0"/>
                <a:ea typeface="Open Sans Light" panose="020B0306030504020204" pitchFamily="34" charset="0"/>
                <a:cs typeface="Open Sans Light" panose="020B0306030504020204" pitchFamily="34" charset="0"/>
              </a:rPr>
              <a:t>Use Maintenance Agreements to build a customer base</a:t>
            </a:r>
          </a:p>
        </p:txBody>
      </p:sp>
      <p:sp>
        <p:nvSpPr>
          <p:cNvPr id="13" name="TextBox 12"/>
          <p:cNvSpPr txBox="1"/>
          <p:nvPr/>
        </p:nvSpPr>
        <p:spPr>
          <a:xfrm>
            <a:off x="6026150" y="1746205"/>
            <a:ext cx="2642441" cy="338554"/>
          </a:xfrm>
          <a:prstGeom prst="rect">
            <a:avLst/>
          </a:prstGeom>
          <a:noFill/>
        </p:spPr>
        <p:txBody>
          <a:bodyPr wrap="square" rtlCol="0">
            <a:spAutoFit/>
          </a:bodyPr>
          <a:lstStyle/>
          <a:p>
            <a:r>
              <a:rPr lang="en-US" sz="1600" b="1" i="1" dirty="0">
                <a:solidFill>
                  <a:schemeClr val="accent1">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HVAC Business Model</a:t>
            </a:r>
          </a:p>
        </p:txBody>
      </p:sp>
    </p:spTree>
    <p:extLst>
      <p:ext uri="{BB962C8B-B14F-4D97-AF65-F5344CB8AC3E}">
        <p14:creationId xmlns="" xmlns:p14="http://schemas.microsoft.com/office/powerpoint/2010/main" val="3731212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Technician Selling Skills</a:t>
            </a:r>
          </a:p>
        </p:txBody>
      </p:sp>
      <p:sp>
        <p:nvSpPr>
          <p:cNvPr id="3" name="Subtitle 2"/>
          <p:cNvSpPr>
            <a:spLocks noGrp="1"/>
          </p:cNvSpPr>
          <p:nvPr>
            <p:ph type="subTitle" idx="1"/>
          </p:nvPr>
        </p:nvSpPr>
        <p:spPr/>
        <p:txBody>
          <a:bodyPr/>
          <a:lstStyle/>
          <a:p>
            <a:r>
              <a:rPr lang="en-US" dirty="0"/>
              <a:t>Maintenance Agreements</a:t>
            </a:r>
          </a:p>
        </p:txBody>
      </p:sp>
      <p:sp>
        <p:nvSpPr>
          <p:cNvPr id="4" name="Content Placeholder 3"/>
          <p:cNvSpPr>
            <a:spLocks noGrp="1"/>
          </p:cNvSpPr>
          <p:nvPr>
            <p:ph idx="13"/>
          </p:nvPr>
        </p:nvSpPr>
        <p:spPr>
          <a:xfrm>
            <a:off x="653587" y="2041756"/>
            <a:ext cx="7886700" cy="378715"/>
          </a:xfrm>
        </p:spPr>
        <p:txBody>
          <a:bodyPr/>
          <a:lstStyle/>
          <a:p>
            <a:r>
              <a:rPr lang="en-US" dirty="0"/>
              <a:t>For the customer, a maintenance agreement means:</a:t>
            </a:r>
          </a:p>
        </p:txBody>
      </p:sp>
      <p:sp>
        <p:nvSpPr>
          <p:cNvPr id="5" name="Text Placeholder 4"/>
          <p:cNvSpPr>
            <a:spLocks noGrp="1"/>
          </p:cNvSpPr>
          <p:nvPr>
            <p:ph type="body" sz="quarter" idx="14"/>
          </p:nvPr>
        </p:nvSpPr>
        <p:spPr>
          <a:xfrm>
            <a:off x="174625" y="614364"/>
            <a:ext cx="1698999" cy="133350"/>
          </a:xfrm>
        </p:spPr>
        <p:txBody>
          <a:bodyPr/>
          <a:lstStyle/>
          <a:p>
            <a:r>
              <a:rPr lang="en-US" dirty="0"/>
              <a:t>Technician Soft Skills</a:t>
            </a:r>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10" name="Picture 9"/>
          <p:cNvPicPr>
            <a:picLocks noChangeAspect="1"/>
          </p:cNvPicPr>
          <p:nvPr/>
        </p:nvPicPr>
        <p:blipFill rotWithShape="1">
          <a:blip r:embed="rId3" cstate="print">
            <a:extLst>
              <a:ext uri="{28A0092B-C50C-407E-A947-70E740481C1C}">
                <a14:useLocalDpi xmlns="" xmlns:a14="http://schemas.microsoft.com/office/drawing/2010/main" val="0"/>
              </a:ext>
            </a:extLst>
          </a:blip>
          <a:srcRect b="26083"/>
          <a:stretch/>
        </p:blipFill>
        <p:spPr>
          <a:xfrm>
            <a:off x="660863" y="4054498"/>
            <a:ext cx="3077420" cy="2435887"/>
          </a:xfrm>
          <a:prstGeom prst="rect">
            <a:avLst/>
          </a:prstGeom>
        </p:spPr>
      </p:pic>
      <p:pic>
        <p:nvPicPr>
          <p:cNvPr id="11" name="Picture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2467141"/>
            <a:ext cx="2456329" cy="4015903"/>
          </a:xfrm>
          <a:prstGeom prst="rect">
            <a:avLst/>
          </a:prstGeom>
        </p:spPr>
      </p:pic>
      <p:sp>
        <p:nvSpPr>
          <p:cNvPr id="16" name="TextBox 15"/>
          <p:cNvSpPr txBox="1"/>
          <p:nvPr/>
        </p:nvSpPr>
        <p:spPr>
          <a:xfrm>
            <a:off x="4351025" y="2540519"/>
            <a:ext cx="4368106" cy="2631490"/>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en-US"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Peace of mind – equipment will be serviced and maintained by a qualified, trained professional</a:t>
            </a:r>
          </a:p>
          <a:p>
            <a:pPr marL="285750" indent="-285750">
              <a:spcAft>
                <a:spcPts val="600"/>
              </a:spcAft>
              <a:buFont typeface="Wingdings" panose="05000000000000000000" pitchFamily="2" charset="2"/>
              <a:buChar char="§"/>
            </a:pPr>
            <a:r>
              <a:rPr lang="en-US"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Equipment will be working at peak efficiency</a:t>
            </a:r>
          </a:p>
          <a:p>
            <a:pPr marL="285750" indent="-285750">
              <a:spcAft>
                <a:spcPts val="600"/>
              </a:spcAft>
              <a:buFont typeface="Wingdings" panose="05000000000000000000" pitchFamily="2" charset="2"/>
              <a:buChar char="§"/>
            </a:pPr>
            <a:r>
              <a:rPr lang="en-US"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Repair costs are reduced (or included) in the Agreement price</a:t>
            </a:r>
          </a:p>
          <a:p>
            <a:pPr marL="285750" indent="-285750">
              <a:spcAft>
                <a:spcPts val="600"/>
              </a:spcAft>
              <a:buFont typeface="Wingdings" panose="05000000000000000000" pitchFamily="2" charset="2"/>
              <a:buChar char="§"/>
            </a:pPr>
            <a:r>
              <a:rPr lang="en-US"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They get priority service (benefits depend on the MA you offer)</a:t>
            </a:r>
          </a:p>
          <a:p>
            <a:pPr marL="285750" indent="-285750">
              <a:spcAft>
                <a:spcPts val="600"/>
              </a:spcAft>
              <a:buFont typeface="Wingdings" panose="05000000000000000000" pitchFamily="2" charset="2"/>
              <a:buChar char="§"/>
            </a:pPr>
            <a:r>
              <a:rPr lang="en-US"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They have a service company they can call, rely on, and trust</a:t>
            </a:r>
          </a:p>
          <a:p>
            <a:pPr marL="285750" indent="-285750">
              <a:buFont typeface="Wingdings" panose="05000000000000000000" pitchFamily="2" charset="2"/>
              <a:buChar char="§"/>
            </a:pPr>
            <a:endParaRPr lang="en-US"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TextBox 16"/>
          <p:cNvSpPr txBox="1"/>
          <p:nvPr/>
        </p:nvSpPr>
        <p:spPr>
          <a:xfrm>
            <a:off x="4341088" y="5218547"/>
            <a:ext cx="4221018" cy="646331"/>
          </a:xfrm>
          <a:prstGeom prst="rect">
            <a:avLst/>
          </a:prstGeom>
          <a:noFill/>
        </p:spPr>
        <p:txBody>
          <a:bodyPr wrap="square" rtlCol="0">
            <a:spAutoFit/>
          </a:bodyPr>
          <a:lstStyle/>
          <a:p>
            <a:r>
              <a:rPr lang="en-US" b="1" dirty="0">
                <a:solidFill>
                  <a:schemeClr val="accent1">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Bottom line:  leaving the customer WORRY-FREE</a:t>
            </a:r>
          </a:p>
        </p:txBody>
      </p:sp>
    </p:spTree>
    <p:extLst>
      <p:ext uri="{BB962C8B-B14F-4D97-AF65-F5344CB8AC3E}">
        <p14:creationId xmlns="" xmlns:p14="http://schemas.microsoft.com/office/powerpoint/2010/main" val="1404771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Technician Selling Skills</a:t>
            </a:r>
          </a:p>
        </p:txBody>
      </p:sp>
      <p:sp>
        <p:nvSpPr>
          <p:cNvPr id="3" name="Subtitle 2"/>
          <p:cNvSpPr>
            <a:spLocks noGrp="1"/>
          </p:cNvSpPr>
          <p:nvPr>
            <p:ph type="subTitle" idx="1"/>
          </p:nvPr>
        </p:nvSpPr>
        <p:spPr/>
        <p:txBody>
          <a:bodyPr/>
          <a:lstStyle/>
          <a:p>
            <a:r>
              <a:rPr lang="en-US" dirty="0"/>
              <a:t>When and How Should You Sell a Maintenance Agreement?</a:t>
            </a:r>
          </a:p>
        </p:txBody>
      </p:sp>
      <p:sp>
        <p:nvSpPr>
          <p:cNvPr id="4" name="Content Placeholder 3"/>
          <p:cNvSpPr>
            <a:spLocks noGrp="1"/>
          </p:cNvSpPr>
          <p:nvPr>
            <p:ph idx="13"/>
          </p:nvPr>
        </p:nvSpPr>
        <p:spPr>
          <a:xfrm>
            <a:off x="653587" y="2041756"/>
            <a:ext cx="7886700" cy="1015209"/>
          </a:xfrm>
        </p:spPr>
        <p:txBody>
          <a:bodyPr/>
          <a:lstStyle/>
          <a:p>
            <a:r>
              <a:rPr lang="en-US" dirty="0"/>
              <a:t>Mention it when you present your findings &amp; recommendations to the customer</a:t>
            </a:r>
          </a:p>
          <a:p>
            <a:r>
              <a:rPr lang="en-US" dirty="0"/>
              <a:t>Offer the best available plan first – you can always “step down”</a:t>
            </a:r>
          </a:p>
        </p:txBody>
      </p:sp>
      <p:sp>
        <p:nvSpPr>
          <p:cNvPr id="5" name="Text Placeholder 4"/>
          <p:cNvSpPr>
            <a:spLocks noGrp="1"/>
          </p:cNvSpPr>
          <p:nvPr>
            <p:ph type="body" sz="quarter" idx="14"/>
          </p:nvPr>
        </p:nvSpPr>
        <p:spPr>
          <a:xfrm>
            <a:off x="174625" y="614363"/>
            <a:ext cx="1627281" cy="219355"/>
          </a:xfrm>
        </p:spPr>
        <p:txBody>
          <a:bodyPr/>
          <a:lstStyle/>
          <a:p>
            <a:r>
              <a:rPr lang="en-US" dirty="0"/>
              <a:t>Technician Soft Skills</a:t>
            </a:r>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graphicFrame>
        <p:nvGraphicFramePr>
          <p:cNvPr id="9" name="Object 8"/>
          <p:cNvGraphicFramePr>
            <a:graphicFrameLocks noChangeAspect="1"/>
          </p:cNvGraphicFramePr>
          <p:nvPr>
            <p:extLst>
              <p:ext uri="{D42A27DB-BD31-4B8C-83A1-F6EECF244321}">
                <p14:modId xmlns="" xmlns:p14="http://schemas.microsoft.com/office/powerpoint/2010/main" val="1542951052"/>
              </p:ext>
            </p:extLst>
          </p:nvPr>
        </p:nvGraphicFramePr>
        <p:xfrm>
          <a:off x="2715179" y="3466861"/>
          <a:ext cx="3310972" cy="2793492"/>
        </p:xfrm>
        <a:graphic>
          <a:graphicData uri="http://schemas.openxmlformats.org/presentationml/2006/ole">
            <p:oleObj spid="_x0000_s6150" r:id="rId4" imgW="5841270" imgH="4926984" progId="">
              <p:embed/>
            </p:oleObj>
          </a:graphicData>
        </a:graphic>
      </p:graphicFrame>
    </p:spTree>
    <p:extLst>
      <p:ext uri="{BB962C8B-B14F-4D97-AF65-F5344CB8AC3E}">
        <p14:creationId xmlns="" xmlns:p14="http://schemas.microsoft.com/office/powerpoint/2010/main" val="3375168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Technician Selling Skills</a:t>
            </a:r>
          </a:p>
        </p:txBody>
      </p:sp>
      <p:sp>
        <p:nvSpPr>
          <p:cNvPr id="3" name="Subtitle 2"/>
          <p:cNvSpPr>
            <a:spLocks noGrp="1"/>
          </p:cNvSpPr>
          <p:nvPr>
            <p:ph type="subTitle" idx="1"/>
          </p:nvPr>
        </p:nvSpPr>
        <p:spPr/>
        <p:txBody>
          <a:bodyPr/>
          <a:lstStyle/>
          <a:p>
            <a:r>
              <a:rPr lang="en-US" dirty="0"/>
              <a:t>When and How Should You Sell a Maintenance Agreement?</a:t>
            </a:r>
          </a:p>
          <a:p>
            <a:endParaRPr lang="en-US" dirty="0"/>
          </a:p>
        </p:txBody>
      </p:sp>
      <p:sp>
        <p:nvSpPr>
          <p:cNvPr id="5" name="Text Placeholder 4"/>
          <p:cNvSpPr>
            <a:spLocks noGrp="1"/>
          </p:cNvSpPr>
          <p:nvPr>
            <p:ph type="body" sz="quarter" idx="14"/>
          </p:nvPr>
        </p:nvSpPr>
        <p:spPr>
          <a:xfrm>
            <a:off x="174625" y="614364"/>
            <a:ext cx="1564528" cy="133350"/>
          </a:xfrm>
        </p:spPr>
        <p:txBody>
          <a:bodyPr/>
          <a:lstStyle/>
          <a:p>
            <a:r>
              <a:rPr lang="en-US" dirty="0"/>
              <a:t>Technician Soft Skills</a:t>
            </a:r>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109772" y="2284628"/>
            <a:ext cx="3315177" cy="3100666"/>
          </a:xfrm>
          <a:prstGeom prst="rect">
            <a:avLst/>
          </a:prstGeom>
        </p:spPr>
      </p:pic>
      <p:sp>
        <p:nvSpPr>
          <p:cNvPr id="9" name="Rounded Rectangular Callout 8"/>
          <p:cNvSpPr/>
          <p:nvPr/>
        </p:nvSpPr>
        <p:spPr>
          <a:xfrm>
            <a:off x="2095662" y="2157189"/>
            <a:ext cx="2637701" cy="1677772"/>
          </a:xfrm>
          <a:prstGeom prst="wedgeRoundRectCallout">
            <a:avLst>
              <a:gd name="adj1" fmla="val 92102"/>
              <a:gd name="adj2" fmla="val 552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Open Sans Light" panose="020B0306030504020204" pitchFamily="34" charset="0"/>
                <a:ea typeface="Open Sans Light" panose="020B0306030504020204" pitchFamily="34" charset="0"/>
                <a:cs typeface="Open Sans Light" panose="020B0306030504020204" pitchFamily="34" charset="0"/>
              </a:rPr>
              <a:t>“Ms</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Moore, would you be interested in learning how you could save 15% on the cost of these repairs?  These are the Priority prices for our maintenance agreement customers</a:t>
            </a:r>
            <a:r>
              <a:rPr lang="en-US" sz="1400" dirty="0" smtClean="0">
                <a:latin typeface="Open Sans Light" panose="020B0306030504020204" pitchFamily="34" charset="0"/>
                <a:ea typeface="Open Sans Light" panose="020B0306030504020204" pitchFamily="34" charset="0"/>
                <a:cs typeface="Open Sans Light" panose="020B0306030504020204" pitchFamily="34" charset="0"/>
              </a:rPr>
              <a:t>.” </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graphicFrame>
        <p:nvGraphicFramePr>
          <p:cNvPr id="10" name="Object 9"/>
          <p:cNvGraphicFramePr>
            <a:graphicFrameLocks noChangeAspect="1"/>
          </p:cNvGraphicFramePr>
          <p:nvPr>
            <p:extLst>
              <p:ext uri="{D42A27DB-BD31-4B8C-83A1-F6EECF244321}">
                <p14:modId xmlns="" xmlns:p14="http://schemas.microsoft.com/office/powerpoint/2010/main" val="2203788024"/>
              </p:ext>
            </p:extLst>
          </p:nvPr>
        </p:nvGraphicFramePr>
        <p:xfrm>
          <a:off x="1213597" y="4074832"/>
          <a:ext cx="3131356" cy="2126811"/>
        </p:xfrm>
        <a:graphic>
          <a:graphicData uri="http://schemas.openxmlformats.org/presentationml/2006/ole">
            <p:oleObj spid="_x0000_s7174" r:id="rId5" imgW="5066667" imgH="3441270" progId="">
              <p:embed/>
            </p:oleObj>
          </a:graphicData>
        </a:graphic>
      </p:graphicFrame>
      <p:sp>
        <p:nvSpPr>
          <p:cNvPr id="11" name="TextBox 10"/>
          <p:cNvSpPr txBox="1"/>
          <p:nvPr/>
        </p:nvSpPr>
        <p:spPr>
          <a:xfrm>
            <a:off x="5060670" y="907228"/>
            <a:ext cx="3814389" cy="584775"/>
          </a:xfrm>
          <a:prstGeom prst="rect">
            <a:avLst/>
          </a:prstGeom>
          <a:noFill/>
        </p:spPr>
        <p:txBody>
          <a:bodyPr wrap="square" rtlCol="0">
            <a:spAutoFit/>
          </a:bodyPr>
          <a:lstStyle/>
          <a:p>
            <a:r>
              <a:rPr lang="en-US" sz="1600" dirty="0" smtClean="0">
                <a:solidFill>
                  <a:srgbClr val="FF0000"/>
                </a:solidFill>
              </a:rPr>
              <a:t>Note: This may be modified to reflect offered MAs</a:t>
            </a:r>
            <a:endParaRPr lang="en-US" sz="1600" dirty="0">
              <a:solidFill>
                <a:srgbClr val="FF0000"/>
              </a:solidFill>
            </a:endParaRPr>
          </a:p>
        </p:txBody>
      </p:sp>
    </p:spTree>
    <p:extLst>
      <p:ext uri="{BB962C8B-B14F-4D97-AF65-F5344CB8AC3E}">
        <p14:creationId xmlns="" xmlns:p14="http://schemas.microsoft.com/office/powerpoint/2010/main" val="2201718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Technician Soft Skills</a:t>
            </a:r>
          </a:p>
        </p:txBody>
      </p:sp>
      <p:sp>
        <p:nvSpPr>
          <p:cNvPr id="3" name="Subtitle 2"/>
          <p:cNvSpPr>
            <a:spLocks noGrp="1"/>
          </p:cNvSpPr>
          <p:nvPr>
            <p:ph type="subTitle" idx="1"/>
          </p:nvPr>
        </p:nvSpPr>
        <p:spPr/>
        <p:txBody>
          <a:bodyPr/>
          <a:lstStyle/>
          <a:p>
            <a:r>
              <a:rPr lang="en-US" dirty="0"/>
              <a:t>Objectives</a:t>
            </a:r>
          </a:p>
        </p:txBody>
      </p:sp>
      <p:sp>
        <p:nvSpPr>
          <p:cNvPr id="4" name="Content Placeholder 3"/>
          <p:cNvSpPr>
            <a:spLocks noGrp="1"/>
          </p:cNvSpPr>
          <p:nvPr>
            <p:ph idx="13"/>
          </p:nvPr>
        </p:nvSpPr>
        <p:spPr/>
        <p:txBody>
          <a:bodyPr/>
          <a:lstStyle/>
          <a:p>
            <a:r>
              <a:rPr lang="en-US" dirty="0"/>
              <a:t>Understand how you should professionally approach a customer</a:t>
            </a:r>
          </a:p>
          <a:p>
            <a:r>
              <a:rPr lang="en-US" dirty="0"/>
              <a:t>Understand how you can effectively offer enhancement opportunities to the customer</a:t>
            </a:r>
          </a:p>
        </p:txBody>
      </p:sp>
      <p:sp>
        <p:nvSpPr>
          <p:cNvPr id="5" name="Text Placeholder 4"/>
          <p:cNvSpPr>
            <a:spLocks noGrp="1"/>
          </p:cNvSpPr>
          <p:nvPr>
            <p:ph type="body" sz="quarter" idx="14"/>
          </p:nvPr>
        </p:nvSpPr>
        <p:spPr>
          <a:xfrm>
            <a:off x="174625" y="614363"/>
            <a:ext cx="1780299" cy="205444"/>
          </a:xfrm>
        </p:spPr>
        <p:txBody>
          <a:bodyPr/>
          <a:lstStyle/>
          <a:p>
            <a:r>
              <a:rPr lang="en-US" dirty="0"/>
              <a:t>Technician Soft Skills</a:t>
            </a:r>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Technician Selling Skills</a:t>
            </a:r>
          </a:p>
        </p:txBody>
      </p:sp>
      <p:sp>
        <p:nvSpPr>
          <p:cNvPr id="3" name="Subtitle 2"/>
          <p:cNvSpPr>
            <a:spLocks noGrp="1"/>
          </p:cNvSpPr>
          <p:nvPr>
            <p:ph type="subTitle" idx="1"/>
          </p:nvPr>
        </p:nvSpPr>
        <p:spPr/>
        <p:txBody>
          <a:bodyPr/>
          <a:lstStyle/>
          <a:p>
            <a:r>
              <a:rPr lang="en-US" dirty="0"/>
              <a:t>When and How Should You Sell a Maintenance Agreement?</a:t>
            </a:r>
          </a:p>
          <a:p>
            <a:endParaRPr lang="en-US" dirty="0"/>
          </a:p>
        </p:txBody>
      </p:sp>
      <p:sp>
        <p:nvSpPr>
          <p:cNvPr id="5" name="Text Placeholder 4"/>
          <p:cNvSpPr>
            <a:spLocks noGrp="1"/>
          </p:cNvSpPr>
          <p:nvPr>
            <p:ph type="body" sz="quarter" idx="14"/>
          </p:nvPr>
        </p:nvSpPr>
        <p:spPr>
          <a:xfrm>
            <a:off x="174625" y="614363"/>
            <a:ext cx="1654175" cy="219355"/>
          </a:xfrm>
        </p:spPr>
        <p:txBody>
          <a:bodyPr/>
          <a:lstStyle/>
          <a:p>
            <a:r>
              <a:rPr lang="en-US" dirty="0"/>
              <a:t>Technician Soft Skills</a:t>
            </a:r>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8" name="Picture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109772" y="2284628"/>
            <a:ext cx="3315177" cy="3100666"/>
          </a:xfrm>
          <a:prstGeom prst="rect">
            <a:avLst/>
          </a:prstGeom>
        </p:spPr>
      </p:pic>
      <p:sp>
        <p:nvSpPr>
          <p:cNvPr id="9" name="Rounded Rectangular Callout 8"/>
          <p:cNvSpPr/>
          <p:nvPr/>
        </p:nvSpPr>
        <p:spPr>
          <a:xfrm>
            <a:off x="1057835" y="2151529"/>
            <a:ext cx="3854824" cy="3639671"/>
          </a:xfrm>
          <a:prstGeom prst="wedgeRoundRectCallout">
            <a:avLst>
              <a:gd name="adj1" fmla="val 80443"/>
              <a:gd name="adj2" fmla="val -145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Open Sans Light" panose="020B0306030504020204" pitchFamily="34" charset="0"/>
                <a:ea typeface="Open Sans Light" panose="020B0306030504020204" pitchFamily="34" charset="0"/>
                <a:cs typeface="Open Sans Light" panose="020B0306030504020204" pitchFamily="34" charset="0"/>
              </a:rPr>
              <a:t>“Included </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in the investment of your Priority Maintenance Agreement, we will do a tune-up of your system today.  In addition, you will receive two more tune-up calls over the next year.  This would normally cost $178 for the two visits.</a:t>
            </a:r>
          </a:p>
          <a:p>
            <a:pPr algn="ct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400" dirty="0" smtClean="0">
                <a:latin typeface="Open Sans Light" panose="020B0306030504020204" pitchFamily="34" charset="0"/>
                <a:ea typeface="Open Sans Light" panose="020B0306030504020204" pitchFamily="34" charset="0"/>
                <a:cs typeface="Open Sans Light" panose="020B0306030504020204" pitchFamily="34" charset="0"/>
              </a:rPr>
              <a:t>“Also </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with the Maintenance Agreement, you will never pay an overtime fee and you will continue to receive 15% off on future parts if needed.  All for only $37 more than your urgent repairs today. If you’d like, we can start saving money right now by performing the first of three maintenance calls, while I also do the repairs that are needed on your system</a:t>
            </a:r>
            <a:r>
              <a:rPr lang="en-US" sz="1400" dirty="0" smtClean="0">
                <a:latin typeface="Open Sans Light" panose="020B0306030504020204" pitchFamily="34" charset="0"/>
                <a:ea typeface="Open Sans Light" panose="020B0306030504020204" pitchFamily="34" charset="0"/>
                <a:cs typeface="Open Sans Light" panose="020B0306030504020204" pitchFamily="34" charset="0"/>
              </a:rPr>
              <a:t>.”  </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TextBox 9"/>
          <p:cNvSpPr txBox="1"/>
          <p:nvPr/>
        </p:nvSpPr>
        <p:spPr>
          <a:xfrm>
            <a:off x="5060670" y="907228"/>
            <a:ext cx="3814389" cy="584775"/>
          </a:xfrm>
          <a:prstGeom prst="rect">
            <a:avLst/>
          </a:prstGeom>
          <a:noFill/>
        </p:spPr>
        <p:txBody>
          <a:bodyPr wrap="square" rtlCol="0">
            <a:spAutoFit/>
          </a:bodyPr>
          <a:lstStyle/>
          <a:p>
            <a:r>
              <a:rPr lang="en-US" sz="1600" dirty="0" smtClean="0">
                <a:solidFill>
                  <a:srgbClr val="FF0000"/>
                </a:solidFill>
              </a:rPr>
              <a:t>Note: This may be modified to reflect offered MAs</a:t>
            </a:r>
            <a:endParaRPr lang="en-US" sz="1600" dirty="0">
              <a:solidFill>
                <a:srgbClr val="FF0000"/>
              </a:solidFill>
            </a:endParaRPr>
          </a:p>
        </p:txBody>
      </p:sp>
    </p:spTree>
    <p:extLst>
      <p:ext uri="{BB962C8B-B14F-4D97-AF65-F5344CB8AC3E}">
        <p14:creationId xmlns="" xmlns:p14="http://schemas.microsoft.com/office/powerpoint/2010/main" val="2665601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Technician Selling Skills</a:t>
            </a:r>
          </a:p>
        </p:txBody>
      </p:sp>
      <p:sp>
        <p:nvSpPr>
          <p:cNvPr id="3" name="Subtitle 2"/>
          <p:cNvSpPr>
            <a:spLocks noGrp="1"/>
          </p:cNvSpPr>
          <p:nvPr>
            <p:ph type="subTitle" idx="1"/>
          </p:nvPr>
        </p:nvSpPr>
        <p:spPr/>
        <p:txBody>
          <a:bodyPr/>
          <a:lstStyle/>
          <a:p>
            <a:r>
              <a:rPr lang="en-US" dirty="0"/>
              <a:t>Additional Suggestions for MA Introduction</a:t>
            </a:r>
          </a:p>
        </p:txBody>
      </p:sp>
      <p:sp>
        <p:nvSpPr>
          <p:cNvPr id="4" name="Content Placeholder 3"/>
          <p:cNvSpPr>
            <a:spLocks noGrp="1"/>
          </p:cNvSpPr>
          <p:nvPr>
            <p:ph idx="13"/>
          </p:nvPr>
        </p:nvSpPr>
        <p:spPr>
          <a:xfrm>
            <a:off x="653587" y="2041756"/>
            <a:ext cx="6150625" cy="665585"/>
          </a:xfrm>
        </p:spPr>
        <p:txBody>
          <a:bodyPr/>
          <a:lstStyle/>
          <a:p>
            <a:pPr marL="0" indent="0">
              <a:buNone/>
            </a:pPr>
            <a:r>
              <a:rPr lang="en-US" dirty="0"/>
              <a:t>What are some other ways to word your introduction </a:t>
            </a:r>
            <a:r>
              <a:rPr lang="en-US" dirty="0" smtClean="0"/>
              <a:t>to the </a:t>
            </a:r>
            <a:r>
              <a:rPr lang="en-US" dirty="0"/>
              <a:t>Maintenance Agreement?</a:t>
            </a:r>
          </a:p>
        </p:txBody>
      </p:sp>
      <p:sp>
        <p:nvSpPr>
          <p:cNvPr id="5" name="Text Placeholder 4"/>
          <p:cNvSpPr>
            <a:spLocks noGrp="1"/>
          </p:cNvSpPr>
          <p:nvPr>
            <p:ph type="body" sz="quarter" idx="14"/>
          </p:nvPr>
        </p:nvSpPr>
        <p:spPr>
          <a:xfrm>
            <a:off x="174625" y="614363"/>
            <a:ext cx="1681069" cy="219355"/>
          </a:xfrm>
        </p:spPr>
        <p:txBody>
          <a:bodyPr/>
          <a:lstStyle/>
          <a:p>
            <a:r>
              <a:rPr lang="en-US" dirty="0"/>
              <a:t>Technician Soft Skills</a:t>
            </a:r>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graphicFrame>
        <p:nvGraphicFramePr>
          <p:cNvPr id="8" name="Object 7"/>
          <p:cNvGraphicFramePr>
            <a:graphicFrameLocks noChangeAspect="1"/>
          </p:cNvGraphicFramePr>
          <p:nvPr>
            <p:extLst>
              <p:ext uri="{D42A27DB-BD31-4B8C-83A1-F6EECF244321}">
                <p14:modId xmlns="" xmlns:p14="http://schemas.microsoft.com/office/powerpoint/2010/main" val="2934783554"/>
              </p:ext>
            </p:extLst>
          </p:nvPr>
        </p:nvGraphicFramePr>
        <p:xfrm>
          <a:off x="4474604" y="2854324"/>
          <a:ext cx="3880066" cy="3224932"/>
        </p:xfrm>
        <a:graphic>
          <a:graphicData uri="http://schemas.openxmlformats.org/presentationml/2006/ole">
            <p:oleObj spid="_x0000_s8196" r:id="rId4" imgW="6920635" imgH="5752381" progId="">
              <p:embed/>
            </p:oleObj>
          </a:graphicData>
        </a:graphic>
      </p:graphicFrame>
    </p:spTree>
    <p:extLst>
      <p:ext uri="{BB962C8B-B14F-4D97-AF65-F5344CB8AC3E}">
        <p14:creationId xmlns="" xmlns:p14="http://schemas.microsoft.com/office/powerpoint/2010/main" val="932850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Technician Selling Skills</a:t>
            </a:r>
          </a:p>
        </p:txBody>
      </p:sp>
      <p:sp>
        <p:nvSpPr>
          <p:cNvPr id="3" name="Subtitle 2"/>
          <p:cNvSpPr>
            <a:spLocks noGrp="1"/>
          </p:cNvSpPr>
          <p:nvPr>
            <p:ph type="subTitle" idx="1"/>
          </p:nvPr>
        </p:nvSpPr>
        <p:spPr/>
        <p:txBody>
          <a:bodyPr/>
          <a:lstStyle/>
          <a:p>
            <a:r>
              <a:rPr lang="en-US" dirty="0"/>
              <a:t>Interested in the MA but Concerned about the Cost?</a:t>
            </a:r>
          </a:p>
        </p:txBody>
      </p:sp>
      <p:sp>
        <p:nvSpPr>
          <p:cNvPr id="4" name="Content Placeholder 3"/>
          <p:cNvSpPr>
            <a:spLocks noGrp="1"/>
          </p:cNvSpPr>
          <p:nvPr>
            <p:ph idx="13"/>
          </p:nvPr>
        </p:nvSpPr>
        <p:spPr>
          <a:xfrm>
            <a:off x="653587" y="2041756"/>
            <a:ext cx="7886700" cy="1058796"/>
          </a:xfrm>
        </p:spPr>
        <p:txBody>
          <a:bodyPr/>
          <a:lstStyle/>
          <a:p>
            <a:r>
              <a:rPr lang="en-US" dirty="0"/>
              <a:t>What if the customer shows interest but expresses concern about the cost of the MA even after you have explained the long-term savings</a:t>
            </a:r>
            <a:r>
              <a:rPr lang="en-US" dirty="0" smtClean="0"/>
              <a:t>?</a:t>
            </a:r>
          </a:p>
          <a:p>
            <a:pPr lvl="1"/>
            <a:r>
              <a:rPr lang="en-US" dirty="0" smtClean="0"/>
              <a:t>If you offer several levels of agreements, offer the next best plan.</a:t>
            </a:r>
            <a:endParaRPr lang="en-US" dirty="0"/>
          </a:p>
        </p:txBody>
      </p:sp>
      <p:sp>
        <p:nvSpPr>
          <p:cNvPr id="5" name="Text Placeholder 4"/>
          <p:cNvSpPr>
            <a:spLocks noGrp="1"/>
          </p:cNvSpPr>
          <p:nvPr>
            <p:ph type="body" sz="quarter" idx="14"/>
          </p:nvPr>
        </p:nvSpPr>
        <p:spPr>
          <a:xfrm>
            <a:off x="174625" y="614363"/>
            <a:ext cx="1618316" cy="228319"/>
          </a:xfrm>
        </p:spPr>
        <p:txBody>
          <a:bodyPr/>
          <a:lstStyle/>
          <a:p>
            <a:r>
              <a:rPr lang="en-US" dirty="0"/>
              <a:t>Technician Soft Skills</a:t>
            </a:r>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8" name="Picture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7868" y="2852192"/>
            <a:ext cx="3315177" cy="3100666"/>
          </a:xfrm>
          <a:prstGeom prst="rect">
            <a:avLst/>
          </a:prstGeom>
        </p:spPr>
      </p:pic>
      <p:pic>
        <p:nvPicPr>
          <p:cNvPr id="25602" name="Picture 2"/>
          <p:cNvPicPr>
            <a:picLocks noChangeAspect="1" noChangeArrowheads="1"/>
          </p:cNvPicPr>
          <p:nvPr/>
        </p:nvPicPr>
        <p:blipFill>
          <a:blip r:embed="rId4" cstate="print"/>
          <a:srcRect/>
          <a:stretch>
            <a:fillRect/>
          </a:stretch>
        </p:blipFill>
        <p:spPr bwMode="auto">
          <a:xfrm>
            <a:off x="6320001" y="3252779"/>
            <a:ext cx="2330013" cy="3231666"/>
          </a:xfrm>
          <a:prstGeom prst="rect">
            <a:avLst/>
          </a:prstGeom>
          <a:noFill/>
          <a:ln w="9525">
            <a:noFill/>
            <a:miter lim="800000"/>
            <a:headEnd/>
            <a:tailEnd/>
          </a:ln>
        </p:spPr>
      </p:pic>
      <p:sp>
        <p:nvSpPr>
          <p:cNvPr id="11" name="Rounded Rectangular Callout 10"/>
          <p:cNvSpPr/>
          <p:nvPr/>
        </p:nvSpPr>
        <p:spPr>
          <a:xfrm>
            <a:off x="3440986" y="3513034"/>
            <a:ext cx="2637701" cy="1677772"/>
          </a:xfrm>
          <a:prstGeom prst="wedgeRoundRectCallout">
            <a:avLst>
              <a:gd name="adj1" fmla="val -76449"/>
              <a:gd name="adj2" fmla="val -17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Open Sans Light" panose="020B0306030504020204" pitchFamily="34" charset="0"/>
                <a:ea typeface="Open Sans Light" panose="020B0306030504020204" pitchFamily="34" charset="0"/>
                <a:cs typeface="Open Sans Light" panose="020B0306030504020204" pitchFamily="34" charset="0"/>
              </a:rPr>
              <a:t>“If you’re not sure about the Priority Agreement, we also have a Preferred Maintenance Agreement that would save you 10% on today’s repairs. “</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TextBox 11"/>
          <p:cNvSpPr txBox="1"/>
          <p:nvPr/>
        </p:nvSpPr>
        <p:spPr>
          <a:xfrm>
            <a:off x="981183" y="5918811"/>
            <a:ext cx="4589299" cy="369332"/>
          </a:xfrm>
          <a:prstGeom prst="rect">
            <a:avLst/>
          </a:prstGeom>
          <a:noFill/>
        </p:spPr>
        <p:txBody>
          <a:bodyPr wrap="square" rtlCol="0">
            <a:spAutoFit/>
          </a:bodyPr>
          <a:lstStyle/>
          <a:p>
            <a:r>
              <a:rPr lang="en-US" b="1" i="1" dirty="0" smtClean="0">
                <a:solidFill>
                  <a:schemeClr val="accent1">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Remember:  Always let the customer decide!</a:t>
            </a:r>
            <a:endParaRPr lang="en-US" b="1" i="1" dirty="0">
              <a:solidFill>
                <a:schemeClr val="accent1">
                  <a:lumMod val="7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TextBox 12"/>
          <p:cNvSpPr txBox="1"/>
          <p:nvPr/>
        </p:nvSpPr>
        <p:spPr>
          <a:xfrm>
            <a:off x="5060670" y="907228"/>
            <a:ext cx="3814389" cy="584775"/>
          </a:xfrm>
          <a:prstGeom prst="rect">
            <a:avLst/>
          </a:prstGeom>
          <a:noFill/>
        </p:spPr>
        <p:txBody>
          <a:bodyPr wrap="square" rtlCol="0">
            <a:spAutoFit/>
          </a:bodyPr>
          <a:lstStyle/>
          <a:p>
            <a:r>
              <a:rPr lang="en-US" sz="1600" dirty="0" smtClean="0">
                <a:solidFill>
                  <a:srgbClr val="FF0000"/>
                </a:solidFill>
              </a:rPr>
              <a:t>Note: This may be deleted or modified depending on what kind of MAs are offered</a:t>
            </a:r>
            <a:endParaRPr lang="en-US" sz="1600" dirty="0">
              <a:solidFill>
                <a:srgbClr val="FF0000"/>
              </a:solidFill>
            </a:endParaRPr>
          </a:p>
        </p:txBody>
      </p:sp>
    </p:spTree>
    <p:extLst>
      <p:ext uri="{BB962C8B-B14F-4D97-AF65-F5344CB8AC3E}">
        <p14:creationId xmlns="" xmlns:p14="http://schemas.microsoft.com/office/powerpoint/2010/main" val="2218461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Technician Selling Skills</a:t>
            </a:r>
            <a:endParaRPr lang="en-US" dirty="0"/>
          </a:p>
        </p:txBody>
      </p:sp>
      <p:sp>
        <p:nvSpPr>
          <p:cNvPr id="3" name="Subtitle 2"/>
          <p:cNvSpPr>
            <a:spLocks noGrp="1"/>
          </p:cNvSpPr>
          <p:nvPr>
            <p:ph type="subTitle" idx="1"/>
          </p:nvPr>
        </p:nvSpPr>
        <p:spPr/>
        <p:txBody>
          <a:bodyPr/>
          <a:lstStyle/>
          <a:p>
            <a:r>
              <a:rPr lang="en-US" dirty="0" smtClean="0"/>
              <a:t>Maintenance Agreements</a:t>
            </a:r>
            <a:endParaRPr lang="en-US" dirty="0"/>
          </a:p>
        </p:txBody>
      </p:sp>
      <p:sp>
        <p:nvSpPr>
          <p:cNvPr id="4" name="Content Placeholder 3"/>
          <p:cNvSpPr>
            <a:spLocks noGrp="1"/>
          </p:cNvSpPr>
          <p:nvPr>
            <p:ph idx="13"/>
          </p:nvPr>
        </p:nvSpPr>
        <p:spPr/>
        <p:txBody>
          <a:bodyPr/>
          <a:lstStyle/>
          <a:p>
            <a:pPr>
              <a:buNone/>
            </a:pPr>
            <a:r>
              <a:rPr lang="en-US" dirty="0" smtClean="0"/>
              <a:t>Reminder: </a:t>
            </a:r>
          </a:p>
          <a:p>
            <a:pPr>
              <a:buNone/>
            </a:pPr>
            <a:endParaRPr lang="en-US" dirty="0" smtClean="0"/>
          </a:p>
          <a:p>
            <a:pPr>
              <a:buNone/>
            </a:pPr>
            <a:r>
              <a:rPr lang="en-US" sz="2000" b="1" i="1" dirty="0" smtClean="0">
                <a:solidFill>
                  <a:srgbClr val="0070C0"/>
                </a:solidFill>
              </a:rPr>
              <a:t>Know your product!</a:t>
            </a:r>
            <a:endParaRPr lang="en-US" sz="2000" b="1" i="1" dirty="0">
              <a:solidFill>
                <a:srgbClr val="0070C0"/>
              </a:solidFill>
            </a:endParaRPr>
          </a:p>
        </p:txBody>
      </p:sp>
      <p:sp>
        <p:nvSpPr>
          <p:cNvPr id="5" name="Text Placeholder 4"/>
          <p:cNvSpPr>
            <a:spLocks noGrp="1"/>
          </p:cNvSpPr>
          <p:nvPr>
            <p:ph type="body" sz="quarter" idx="14"/>
          </p:nvPr>
        </p:nvSpPr>
        <p:spPr>
          <a:xfrm>
            <a:off x="174625" y="614363"/>
            <a:ext cx="1895913" cy="184423"/>
          </a:xfrm>
        </p:spPr>
        <p:txBody>
          <a:bodyPr/>
          <a:lstStyle/>
          <a:p>
            <a:r>
              <a:rPr lang="en-US" dirty="0" smtClean="0"/>
              <a:t>Technician Soft Skills</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26626" name="Picture 2"/>
          <p:cNvPicPr>
            <a:picLocks noChangeAspect="1" noChangeArrowheads="1"/>
          </p:cNvPicPr>
          <p:nvPr/>
        </p:nvPicPr>
        <p:blipFill>
          <a:blip r:embed="rId3" cstate="print"/>
          <a:srcRect/>
          <a:stretch>
            <a:fillRect/>
          </a:stretch>
        </p:blipFill>
        <p:spPr bwMode="auto">
          <a:xfrm>
            <a:off x="4640755" y="2568257"/>
            <a:ext cx="4503245" cy="3910713"/>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Technician Selling Skills</a:t>
            </a:r>
            <a:endParaRPr lang="en-US" dirty="0"/>
          </a:p>
        </p:txBody>
      </p:sp>
      <p:sp>
        <p:nvSpPr>
          <p:cNvPr id="3" name="Subtitle 2"/>
          <p:cNvSpPr>
            <a:spLocks noGrp="1"/>
          </p:cNvSpPr>
          <p:nvPr>
            <p:ph type="subTitle" idx="1"/>
          </p:nvPr>
        </p:nvSpPr>
        <p:spPr/>
        <p:txBody>
          <a:bodyPr/>
          <a:lstStyle/>
          <a:p>
            <a:r>
              <a:rPr lang="en-US" dirty="0" smtClean="0"/>
              <a:t>Maintenance Agreements</a:t>
            </a:r>
            <a:endParaRPr lang="en-US" dirty="0"/>
          </a:p>
        </p:txBody>
      </p:sp>
      <p:sp>
        <p:nvSpPr>
          <p:cNvPr id="4" name="Content Placeholder 3"/>
          <p:cNvSpPr>
            <a:spLocks noGrp="1"/>
          </p:cNvSpPr>
          <p:nvPr>
            <p:ph idx="13"/>
          </p:nvPr>
        </p:nvSpPr>
        <p:spPr>
          <a:xfrm>
            <a:off x="653587" y="2041756"/>
            <a:ext cx="3613613" cy="701444"/>
          </a:xfrm>
        </p:spPr>
        <p:txBody>
          <a:bodyPr>
            <a:noAutofit/>
          </a:bodyPr>
          <a:lstStyle/>
          <a:p>
            <a:pPr marL="0" indent="0">
              <a:lnSpc>
                <a:spcPct val="100000"/>
              </a:lnSpc>
              <a:buNone/>
            </a:pPr>
            <a:r>
              <a:rPr lang="en-US" sz="1600" dirty="0" smtClean="0"/>
              <a:t>If the MA covers tune-ups, perform the first one now (or schedule it).</a:t>
            </a:r>
            <a:endParaRPr lang="en-US" sz="1600" dirty="0"/>
          </a:p>
        </p:txBody>
      </p:sp>
      <p:sp>
        <p:nvSpPr>
          <p:cNvPr id="5" name="Text Placeholder 4"/>
          <p:cNvSpPr>
            <a:spLocks noGrp="1"/>
          </p:cNvSpPr>
          <p:nvPr>
            <p:ph type="body" sz="quarter" idx="14"/>
          </p:nvPr>
        </p:nvSpPr>
        <p:spPr>
          <a:xfrm>
            <a:off x="174625" y="614363"/>
            <a:ext cx="2022037" cy="279016"/>
          </a:xfrm>
        </p:spPr>
        <p:txBody>
          <a:bodyPr/>
          <a:lstStyle/>
          <a:p>
            <a:r>
              <a:rPr lang="en-US" dirty="0" smtClean="0"/>
              <a:t>Technician Soft Skills</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27650" name="Picture 2"/>
          <p:cNvPicPr>
            <a:picLocks noChangeAspect="1" noChangeArrowheads="1"/>
          </p:cNvPicPr>
          <p:nvPr/>
        </p:nvPicPr>
        <p:blipFill>
          <a:blip r:embed="rId3" cstate="print"/>
          <a:srcRect/>
          <a:stretch>
            <a:fillRect/>
          </a:stretch>
        </p:blipFill>
        <p:spPr bwMode="auto">
          <a:xfrm>
            <a:off x="4411498" y="2638096"/>
            <a:ext cx="3992983" cy="3020848"/>
          </a:xfrm>
          <a:prstGeom prst="rect">
            <a:avLst/>
          </a:prstGeom>
          <a:noFill/>
          <a:ln w="9525">
            <a:solidFill>
              <a:schemeClr val="tx1">
                <a:lumMod val="50000"/>
                <a:lumOff val="50000"/>
              </a:schemeClr>
            </a:solid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Technician Selling Skills</a:t>
            </a:r>
            <a:endParaRPr lang="en-US" dirty="0"/>
          </a:p>
        </p:txBody>
      </p:sp>
      <p:sp>
        <p:nvSpPr>
          <p:cNvPr id="3" name="Subtitle 2"/>
          <p:cNvSpPr>
            <a:spLocks noGrp="1"/>
          </p:cNvSpPr>
          <p:nvPr>
            <p:ph type="subTitle" idx="1"/>
          </p:nvPr>
        </p:nvSpPr>
        <p:spPr/>
        <p:txBody>
          <a:bodyPr/>
          <a:lstStyle/>
          <a:p>
            <a:r>
              <a:rPr lang="en-US" dirty="0" smtClean="0"/>
              <a:t>IAQ Accessories</a:t>
            </a:r>
            <a:endParaRPr lang="en-US" dirty="0"/>
          </a:p>
        </p:txBody>
      </p:sp>
      <p:sp>
        <p:nvSpPr>
          <p:cNvPr id="4" name="Content Placeholder 3"/>
          <p:cNvSpPr>
            <a:spLocks noGrp="1"/>
          </p:cNvSpPr>
          <p:nvPr>
            <p:ph idx="13"/>
          </p:nvPr>
        </p:nvSpPr>
        <p:spPr>
          <a:xfrm>
            <a:off x="653587" y="2041756"/>
            <a:ext cx="3739737" cy="4351338"/>
          </a:xfrm>
        </p:spPr>
        <p:txBody>
          <a:bodyPr/>
          <a:lstStyle/>
          <a:p>
            <a:r>
              <a:rPr lang="en-US" dirty="0" smtClean="0"/>
              <a:t>Today’s consumers are more:</a:t>
            </a:r>
          </a:p>
          <a:p>
            <a:pPr lvl="1"/>
            <a:r>
              <a:rPr lang="en-US" dirty="0" smtClean="0"/>
              <a:t>Health conscious</a:t>
            </a:r>
          </a:p>
          <a:p>
            <a:pPr lvl="1"/>
            <a:r>
              <a:rPr lang="en-US" dirty="0" smtClean="0"/>
              <a:t>Knowledgeable and demanding</a:t>
            </a:r>
          </a:p>
          <a:p>
            <a:pPr lvl="1"/>
            <a:r>
              <a:rPr lang="en-US" dirty="0" smtClean="0"/>
              <a:t>Concerned about the air quality in their homes</a:t>
            </a:r>
          </a:p>
          <a:p>
            <a:r>
              <a:rPr lang="en-US" dirty="0" smtClean="0"/>
              <a:t>You have a unique opportunity to identify IAQ issues</a:t>
            </a:r>
            <a:endParaRPr lang="en-US" dirty="0"/>
          </a:p>
        </p:txBody>
      </p:sp>
      <p:sp>
        <p:nvSpPr>
          <p:cNvPr id="5" name="Text Placeholder 4"/>
          <p:cNvSpPr>
            <a:spLocks noGrp="1"/>
          </p:cNvSpPr>
          <p:nvPr>
            <p:ph type="body" sz="quarter" idx="14"/>
          </p:nvPr>
        </p:nvSpPr>
        <p:spPr>
          <a:xfrm>
            <a:off x="174625" y="614363"/>
            <a:ext cx="2148161" cy="226465"/>
          </a:xfrm>
        </p:spPr>
        <p:txBody>
          <a:bodyPr/>
          <a:lstStyle/>
          <a:p>
            <a:r>
              <a:rPr lang="en-US" dirty="0" smtClean="0"/>
              <a:t>Technician Soft Skills</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28674" name="Picture 2"/>
          <p:cNvPicPr>
            <a:picLocks noChangeAspect="1" noChangeArrowheads="1"/>
          </p:cNvPicPr>
          <p:nvPr/>
        </p:nvPicPr>
        <p:blipFill>
          <a:blip r:embed="rId3" cstate="print"/>
          <a:srcRect/>
          <a:stretch>
            <a:fillRect/>
          </a:stretch>
        </p:blipFill>
        <p:spPr bwMode="auto">
          <a:xfrm>
            <a:off x="5020228" y="2995448"/>
            <a:ext cx="4123772" cy="349972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Technician Selling Skills</a:t>
            </a:r>
            <a:endParaRPr lang="en-US" dirty="0"/>
          </a:p>
        </p:txBody>
      </p:sp>
      <p:sp>
        <p:nvSpPr>
          <p:cNvPr id="3" name="Subtitle 2"/>
          <p:cNvSpPr>
            <a:spLocks noGrp="1"/>
          </p:cNvSpPr>
          <p:nvPr>
            <p:ph type="subTitle" idx="1"/>
          </p:nvPr>
        </p:nvSpPr>
        <p:spPr/>
        <p:txBody>
          <a:bodyPr/>
          <a:lstStyle/>
          <a:p>
            <a:r>
              <a:rPr lang="en-US" dirty="0" smtClean="0"/>
              <a:t>IAQ Accessories</a:t>
            </a:r>
            <a:endParaRPr lang="en-US" dirty="0"/>
          </a:p>
        </p:txBody>
      </p:sp>
      <p:sp>
        <p:nvSpPr>
          <p:cNvPr id="4" name="Content Placeholder 3"/>
          <p:cNvSpPr>
            <a:spLocks noGrp="1"/>
          </p:cNvSpPr>
          <p:nvPr>
            <p:ph idx="13"/>
          </p:nvPr>
        </p:nvSpPr>
        <p:spPr>
          <a:xfrm>
            <a:off x="653588" y="2041756"/>
            <a:ext cx="6934882" cy="4351338"/>
          </a:xfrm>
        </p:spPr>
        <p:txBody>
          <a:bodyPr/>
          <a:lstStyle/>
          <a:p>
            <a:r>
              <a:rPr lang="en-US" dirty="0" smtClean="0"/>
              <a:t>What you can do *</a:t>
            </a:r>
            <a:r>
              <a:rPr lang="en-US" b="1" dirty="0" smtClean="0"/>
              <a:t>for</a:t>
            </a:r>
            <a:r>
              <a:rPr lang="en-US" dirty="0" smtClean="0"/>
              <a:t>* the customer</a:t>
            </a:r>
          </a:p>
          <a:p>
            <a:r>
              <a:rPr lang="en-US" dirty="0" smtClean="0"/>
              <a:t>Presenting yourself and your company as someone the customer can trust</a:t>
            </a:r>
            <a:endParaRPr lang="en-US" dirty="0"/>
          </a:p>
        </p:txBody>
      </p:sp>
      <p:sp>
        <p:nvSpPr>
          <p:cNvPr id="5" name="Text Placeholder 4"/>
          <p:cNvSpPr>
            <a:spLocks noGrp="1"/>
          </p:cNvSpPr>
          <p:nvPr>
            <p:ph type="body" sz="quarter" idx="14"/>
          </p:nvPr>
        </p:nvSpPr>
        <p:spPr>
          <a:xfrm>
            <a:off x="174625" y="614363"/>
            <a:ext cx="1717237" cy="236975"/>
          </a:xfrm>
        </p:spPr>
        <p:txBody>
          <a:bodyPr/>
          <a:lstStyle/>
          <a:p>
            <a:r>
              <a:rPr lang="en-US" dirty="0" smtClean="0"/>
              <a:t>Technician Soft Skills</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29698" name="Picture 2"/>
          <p:cNvPicPr>
            <a:picLocks noChangeAspect="1" noChangeArrowheads="1"/>
          </p:cNvPicPr>
          <p:nvPr/>
        </p:nvPicPr>
        <p:blipFill>
          <a:blip r:embed="rId3" cstate="print"/>
          <a:srcRect/>
          <a:stretch>
            <a:fillRect/>
          </a:stretch>
        </p:blipFill>
        <p:spPr bwMode="auto">
          <a:xfrm>
            <a:off x="3368785" y="3137055"/>
            <a:ext cx="5249698" cy="3183822"/>
          </a:xfrm>
          <a:prstGeom prst="rect">
            <a:avLst/>
          </a:prstGeom>
          <a:noFill/>
          <a:ln w="9525">
            <a:solidFill>
              <a:schemeClr val="tx1"/>
            </a:solid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Technician Selling Skills</a:t>
            </a:r>
            <a:endParaRPr lang="en-US" dirty="0"/>
          </a:p>
        </p:txBody>
      </p:sp>
      <p:sp>
        <p:nvSpPr>
          <p:cNvPr id="3" name="Subtitle 2"/>
          <p:cNvSpPr>
            <a:spLocks noGrp="1"/>
          </p:cNvSpPr>
          <p:nvPr>
            <p:ph type="subTitle" idx="1"/>
          </p:nvPr>
        </p:nvSpPr>
        <p:spPr/>
        <p:txBody>
          <a:bodyPr/>
          <a:lstStyle/>
          <a:p>
            <a:r>
              <a:rPr lang="en-US" dirty="0" smtClean="0"/>
              <a:t>IAQ Accessories – Educate Yourself</a:t>
            </a:r>
            <a:endParaRPr lang="en-US" dirty="0"/>
          </a:p>
        </p:txBody>
      </p:sp>
      <p:sp>
        <p:nvSpPr>
          <p:cNvPr id="4" name="Content Placeholder 3"/>
          <p:cNvSpPr>
            <a:spLocks noGrp="1"/>
          </p:cNvSpPr>
          <p:nvPr>
            <p:ph idx="13"/>
          </p:nvPr>
        </p:nvSpPr>
        <p:spPr>
          <a:xfrm>
            <a:off x="653587" y="2041756"/>
            <a:ext cx="4013006" cy="1657885"/>
          </a:xfrm>
        </p:spPr>
        <p:txBody>
          <a:bodyPr/>
          <a:lstStyle/>
          <a:p>
            <a:r>
              <a:rPr lang="en-US" dirty="0" smtClean="0"/>
              <a:t>First:</a:t>
            </a:r>
          </a:p>
          <a:p>
            <a:pPr lvl="1"/>
            <a:r>
              <a:rPr lang="en-US" dirty="0" smtClean="0"/>
              <a:t>Understand IAQ issues</a:t>
            </a:r>
          </a:p>
          <a:p>
            <a:pPr lvl="1"/>
            <a:r>
              <a:rPr lang="en-US" dirty="0" smtClean="0"/>
              <a:t>Be familiar with the products</a:t>
            </a:r>
          </a:p>
          <a:p>
            <a:r>
              <a:rPr lang="en-US" b="1" dirty="0" smtClean="0"/>
              <a:t>Educate Yourself</a:t>
            </a:r>
            <a:endParaRPr lang="en-US" b="1" dirty="0"/>
          </a:p>
        </p:txBody>
      </p:sp>
      <p:sp>
        <p:nvSpPr>
          <p:cNvPr id="5" name="Text Placeholder 4"/>
          <p:cNvSpPr>
            <a:spLocks noGrp="1"/>
          </p:cNvSpPr>
          <p:nvPr>
            <p:ph type="body" sz="quarter" idx="14"/>
          </p:nvPr>
        </p:nvSpPr>
        <p:spPr>
          <a:xfrm>
            <a:off x="174625" y="614363"/>
            <a:ext cx="2190203" cy="247485"/>
          </a:xfrm>
        </p:spPr>
        <p:txBody>
          <a:bodyPr/>
          <a:lstStyle/>
          <a:p>
            <a:r>
              <a:rPr lang="en-US" dirty="0" smtClean="0"/>
              <a:t>Technician Soft Skills</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a:xfrm>
            <a:off x="10340972" y="-582023"/>
            <a:ext cx="1292538" cy="112638"/>
          </a:xfrm>
        </p:spPr>
        <p:txBody>
          <a:bodyPr/>
          <a:lstStyle/>
          <a:p>
            <a:endParaRPr lang="en-US"/>
          </a:p>
        </p:txBody>
      </p:sp>
      <p:pic>
        <p:nvPicPr>
          <p:cNvPr id="8" name="Picture 7" descr="filter01.png"/>
          <p:cNvPicPr>
            <a:picLocks noChangeAspect="1"/>
          </p:cNvPicPr>
          <p:nvPr/>
        </p:nvPicPr>
        <p:blipFill>
          <a:blip r:embed="rId3" cstate="print"/>
          <a:stretch>
            <a:fillRect/>
          </a:stretch>
        </p:blipFill>
        <p:spPr>
          <a:xfrm>
            <a:off x="4517335" y="1094775"/>
            <a:ext cx="2119268" cy="2251723"/>
          </a:xfrm>
          <a:prstGeom prst="rect">
            <a:avLst/>
          </a:prstGeom>
        </p:spPr>
      </p:pic>
      <p:pic>
        <p:nvPicPr>
          <p:cNvPr id="9" name="Picture 8" descr="DV070.png"/>
          <p:cNvPicPr>
            <a:picLocks noChangeAspect="1"/>
          </p:cNvPicPr>
          <p:nvPr/>
        </p:nvPicPr>
        <p:blipFill>
          <a:blip r:embed="rId4" cstate="print"/>
          <a:stretch>
            <a:fillRect/>
          </a:stretch>
        </p:blipFill>
        <p:spPr>
          <a:xfrm>
            <a:off x="6339457" y="1366221"/>
            <a:ext cx="2556004" cy="2715755"/>
          </a:xfrm>
          <a:prstGeom prst="rect">
            <a:avLst/>
          </a:prstGeom>
        </p:spPr>
      </p:pic>
      <p:pic>
        <p:nvPicPr>
          <p:cNvPr id="10" name="Picture 9" descr="HE17M.png"/>
          <p:cNvPicPr>
            <a:picLocks noChangeAspect="1"/>
          </p:cNvPicPr>
          <p:nvPr/>
        </p:nvPicPr>
        <p:blipFill>
          <a:blip r:embed="rId5" cstate="print"/>
          <a:stretch>
            <a:fillRect/>
          </a:stretch>
        </p:blipFill>
        <p:spPr>
          <a:xfrm>
            <a:off x="4173090" y="3420932"/>
            <a:ext cx="2253655" cy="2394508"/>
          </a:xfrm>
          <a:prstGeom prst="rect">
            <a:avLst/>
          </a:prstGeom>
        </p:spPr>
      </p:pic>
      <p:pic>
        <p:nvPicPr>
          <p:cNvPr id="11" name="Picture 10" descr="VE30160.png"/>
          <p:cNvPicPr>
            <a:picLocks noChangeAspect="1"/>
          </p:cNvPicPr>
          <p:nvPr/>
        </p:nvPicPr>
        <p:blipFill>
          <a:blip r:embed="rId6" cstate="print"/>
          <a:stretch>
            <a:fillRect/>
          </a:stretch>
        </p:blipFill>
        <p:spPr>
          <a:xfrm>
            <a:off x="6324618" y="3915783"/>
            <a:ext cx="2618150" cy="278178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Technician Selling Skills</a:t>
            </a:r>
            <a:endParaRPr lang="en-US" dirty="0"/>
          </a:p>
        </p:txBody>
      </p:sp>
      <p:sp>
        <p:nvSpPr>
          <p:cNvPr id="3" name="Subtitle 2"/>
          <p:cNvSpPr>
            <a:spLocks noGrp="1"/>
          </p:cNvSpPr>
          <p:nvPr>
            <p:ph type="subTitle" idx="1"/>
          </p:nvPr>
        </p:nvSpPr>
        <p:spPr/>
        <p:txBody>
          <a:bodyPr/>
          <a:lstStyle/>
          <a:p>
            <a:r>
              <a:rPr lang="en-US" dirty="0" smtClean="0"/>
              <a:t>Turning a Service Visit into an Opportunity to Offer IAQ Solutions</a:t>
            </a:r>
            <a:endParaRPr lang="en-US" dirty="0"/>
          </a:p>
        </p:txBody>
      </p:sp>
      <p:sp>
        <p:nvSpPr>
          <p:cNvPr id="4" name="Content Placeholder 3"/>
          <p:cNvSpPr>
            <a:spLocks noGrp="1"/>
          </p:cNvSpPr>
          <p:nvPr>
            <p:ph idx="13"/>
          </p:nvPr>
        </p:nvSpPr>
        <p:spPr>
          <a:xfrm>
            <a:off x="653587" y="2041756"/>
            <a:ext cx="3350854" cy="4351338"/>
          </a:xfrm>
        </p:spPr>
        <p:txBody>
          <a:bodyPr/>
          <a:lstStyle/>
          <a:p>
            <a:r>
              <a:rPr lang="en-US" dirty="0" smtClean="0"/>
              <a:t>Be on the lookout for signs of possible IAQ problems in the home</a:t>
            </a:r>
          </a:p>
          <a:p>
            <a:r>
              <a:rPr lang="en-US" dirty="0" smtClean="0"/>
              <a:t>Examples:</a:t>
            </a:r>
          </a:p>
          <a:p>
            <a:pPr lvl="1"/>
            <a:r>
              <a:rPr lang="en-US" dirty="0" smtClean="0"/>
              <a:t>Pet odors</a:t>
            </a:r>
          </a:p>
          <a:p>
            <a:pPr lvl="1"/>
            <a:r>
              <a:rPr lang="en-US" dirty="0" smtClean="0"/>
              <a:t>Noticeable dry air</a:t>
            </a:r>
          </a:p>
          <a:p>
            <a:pPr lvl="1"/>
            <a:r>
              <a:rPr lang="en-US" dirty="0" smtClean="0"/>
              <a:t>Noticeable humidity</a:t>
            </a:r>
          </a:p>
          <a:p>
            <a:pPr lvl="1"/>
            <a:r>
              <a:rPr lang="en-US" dirty="0" smtClean="0"/>
              <a:t>Lingering cooking odors</a:t>
            </a:r>
            <a:endParaRPr lang="en-US" dirty="0"/>
          </a:p>
        </p:txBody>
      </p:sp>
      <p:sp>
        <p:nvSpPr>
          <p:cNvPr id="5" name="Text Placeholder 4"/>
          <p:cNvSpPr>
            <a:spLocks noGrp="1"/>
          </p:cNvSpPr>
          <p:nvPr>
            <p:ph type="body" sz="quarter" idx="14"/>
          </p:nvPr>
        </p:nvSpPr>
        <p:spPr>
          <a:xfrm>
            <a:off x="174625" y="614363"/>
            <a:ext cx="1906423" cy="247485"/>
          </a:xfrm>
        </p:spPr>
        <p:txBody>
          <a:bodyPr/>
          <a:lstStyle/>
          <a:p>
            <a:r>
              <a:rPr lang="en-US" dirty="0" smtClean="0"/>
              <a:t>Technician Soft Skills</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30722" name="Picture 2"/>
          <p:cNvPicPr>
            <a:picLocks noChangeAspect="1" noChangeArrowheads="1"/>
          </p:cNvPicPr>
          <p:nvPr/>
        </p:nvPicPr>
        <p:blipFill>
          <a:blip r:embed="rId3" cstate="print"/>
          <a:srcRect/>
          <a:stretch>
            <a:fillRect/>
          </a:stretch>
        </p:blipFill>
        <p:spPr bwMode="auto">
          <a:xfrm>
            <a:off x="4530397" y="2784381"/>
            <a:ext cx="3709714" cy="2927334"/>
          </a:xfrm>
          <a:prstGeom prst="rect">
            <a:avLst/>
          </a:prstGeom>
          <a:noFill/>
          <a:ln w="9525">
            <a:solidFill>
              <a:schemeClr val="tx1">
                <a:lumMod val="50000"/>
                <a:lumOff val="50000"/>
              </a:schemeClr>
            </a:solid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Technician Selling Skills</a:t>
            </a:r>
            <a:endParaRPr lang="en-US" dirty="0"/>
          </a:p>
        </p:txBody>
      </p:sp>
      <p:sp>
        <p:nvSpPr>
          <p:cNvPr id="3" name="Subtitle 2"/>
          <p:cNvSpPr>
            <a:spLocks noGrp="1"/>
          </p:cNvSpPr>
          <p:nvPr>
            <p:ph type="subTitle" idx="1"/>
          </p:nvPr>
        </p:nvSpPr>
        <p:spPr/>
        <p:txBody>
          <a:bodyPr/>
          <a:lstStyle/>
          <a:p>
            <a:r>
              <a:rPr lang="en-US" dirty="0" smtClean="0"/>
              <a:t>IAQ Issues – Example</a:t>
            </a:r>
            <a:endParaRPr lang="en-US" dirty="0"/>
          </a:p>
        </p:txBody>
      </p:sp>
      <p:sp>
        <p:nvSpPr>
          <p:cNvPr id="5" name="Text Placeholder 4"/>
          <p:cNvSpPr>
            <a:spLocks noGrp="1"/>
          </p:cNvSpPr>
          <p:nvPr>
            <p:ph type="body" sz="quarter" idx="14"/>
          </p:nvPr>
        </p:nvSpPr>
        <p:spPr>
          <a:xfrm>
            <a:off x="174625" y="614363"/>
            <a:ext cx="1727747" cy="215954"/>
          </a:xfrm>
        </p:spPr>
        <p:txBody>
          <a:bodyPr/>
          <a:lstStyle/>
          <a:p>
            <a:r>
              <a:rPr lang="en-US" dirty="0" smtClean="0"/>
              <a:t>Technician Soft Skills</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31746" name="Picture 2"/>
          <p:cNvPicPr>
            <a:picLocks noChangeAspect="1" noChangeArrowheads="1"/>
          </p:cNvPicPr>
          <p:nvPr/>
        </p:nvPicPr>
        <p:blipFill>
          <a:blip r:embed="rId3" cstate="print"/>
          <a:srcRect/>
          <a:stretch>
            <a:fillRect/>
          </a:stretch>
        </p:blipFill>
        <p:spPr bwMode="auto">
          <a:xfrm>
            <a:off x="4109545" y="1332407"/>
            <a:ext cx="4498428" cy="4973800"/>
          </a:xfrm>
          <a:prstGeom prst="rect">
            <a:avLst/>
          </a:prstGeom>
          <a:noFill/>
          <a:ln w="9525">
            <a:noFill/>
            <a:miter lim="800000"/>
            <a:headEnd/>
            <a:tailEnd/>
          </a:ln>
        </p:spPr>
      </p:pic>
      <p:sp>
        <p:nvSpPr>
          <p:cNvPr id="9" name="Rounded Rectangle 8"/>
          <p:cNvSpPr/>
          <p:nvPr/>
        </p:nvSpPr>
        <p:spPr>
          <a:xfrm>
            <a:off x="851338" y="2911369"/>
            <a:ext cx="2743200" cy="1776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Open Sans Light" pitchFamily="34" charset="0"/>
                <a:ea typeface="Open Sans Light" pitchFamily="34" charset="0"/>
                <a:cs typeface="Open Sans Light" pitchFamily="34" charset="0"/>
              </a:rPr>
              <a:t>“Mrs. Jones, does anyone in the home get sinus infections or have dry sinuses?”</a:t>
            </a:r>
            <a:endParaRPr lang="en-US" dirty="0">
              <a:latin typeface="Open Sans Light" pitchFamily="34" charset="0"/>
              <a:ea typeface="Open Sans Light" pitchFamily="34" charset="0"/>
              <a:cs typeface="Open Sans Light"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How to Successfully Approach a Customer</a:t>
            </a:r>
          </a:p>
        </p:txBody>
      </p:sp>
      <p:sp>
        <p:nvSpPr>
          <p:cNvPr id="3" name="Subtitle 2"/>
          <p:cNvSpPr>
            <a:spLocks noGrp="1"/>
          </p:cNvSpPr>
          <p:nvPr>
            <p:ph type="subTitle" idx="1"/>
          </p:nvPr>
        </p:nvSpPr>
        <p:spPr/>
        <p:txBody>
          <a:bodyPr/>
          <a:lstStyle/>
          <a:p>
            <a:r>
              <a:rPr lang="en-US" dirty="0"/>
              <a:t>Introduction</a:t>
            </a:r>
          </a:p>
        </p:txBody>
      </p:sp>
      <p:graphicFrame>
        <p:nvGraphicFramePr>
          <p:cNvPr id="8" name="Content Placeholder 7"/>
          <p:cNvGraphicFramePr>
            <a:graphicFrameLocks noGrp="1"/>
          </p:cNvGraphicFramePr>
          <p:nvPr>
            <p:ph idx="13"/>
          </p:nvPr>
        </p:nvGraphicFramePr>
        <p:xfrm>
          <a:off x="212619" y="2041525"/>
          <a:ext cx="4107136" cy="4117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 Placeholder 4"/>
          <p:cNvSpPr>
            <a:spLocks noGrp="1"/>
          </p:cNvSpPr>
          <p:nvPr>
            <p:ph type="body" sz="quarter" idx="14"/>
          </p:nvPr>
        </p:nvSpPr>
        <p:spPr>
          <a:xfrm>
            <a:off x="174625" y="614364"/>
            <a:ext cx="1675196" cy="194934"/>
          </a:xfrm>
        </p:spPr>
        <p:txBody>
          <a:bodyPr/>
          <a:lstStyle/>
          <a:p>
            <a:r>
              <a:rPr lang="en-US" dirty="0"/>
              <a:t>Technician Soft Skills</a:t>
            </a:r>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graphicFrame>
        <p:nvGraphicFramePr>
          <p:cNvPr id="1026" name="Object 2"/>
          <p:cNvGraphicFramePr>
            <a:graphicFrameLocks noChangeAspect="1"/>
          </p:cNvGraphicFramePr>
          <p:nvPr/>
        </p:nvGraphicFramePr>
        <p:xfrm>
          <a:off x="4395082" y="2068348"/>
          <a:ext cx="4203700" cy="3924300"/>
        </p:xfrm>
        <a:graphic>
          <a:graphicData uri="http://schemas.openxmlformats.org/presentationml/2006/ole">
            <p:oleObj spid="_x0000_s1039" r:id="rId9" imgW="6488889" imgH="6069841" progId="">
              <p:embed/>
            </p:oleObj>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Technician Selling Skills</a:t>
            </a:r>
            <a:endParaRPr lang="en-US" dirty="0"/>
          </a:p>
        </p:txBody>
      </p:sp>
      <p:sp>
        <p:nvSpPr>
          <p:cNvPr id="3" name="Subtitle 2"/>
          <p:cNvSpPr>
            <a:spLocks noGrp="1"/>
          </p:cNvSpPr>
          <p:nvPr>
            <p:ph type="subTitle" idx="1"/>
          </p:nvPr>
        </p:nvSpPr>
        <p:spPr/>
        <p:txBody>
          <a:bodyPr/>
          <a:lstStyle/>
          <a:p>
            <a:r>
              <a:rPr lang="en-US" dirty="0" smtClean="0"/>
              <a:t>IAQ Issues - Approaching the Customer</a:t>
            </a:r>
            <a:endParaRPr lang="en-US" dirty="0"/>
          </a:p>
        </p:txBody>
      </p:sp>
      <p:sp>
        <p:nvSpPr>
          <p:cNvPr id="5" name="Text Placeholder 4"/>
          <p:cNvSpPr>
            <a:spLocks noGrp="1"/>
          </p:cNvSpPr>
          <p:nvPr>
            <p:ph type="body" sz="quarter" idx="14"/>
          </p:nvPr>
        </p:nvSpPr>
        <p:spPr>
          <a:xfrm>
            <a:off x="174625" y="614364"/>
            <a:ext cx="1811830" cy="194934"/>
          </a:xfrm>
        </p:spPr>
        <p:txBody>
          <a:bodyPr/>
          <a:lstStyle/>
          <a:p>
            <a:r>
              <a:rPr lang="en-US" dirty="0" smtClean="0"/>
              <a:t>Technician Soft Skills</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sp>
        <p:nvSpPr>
          <p:cNvPr id="8" name="Content Placeholder 3"/>
          <p:cNvSpPr>
            <a:spLocks noGrp="1"/>
          </p:cNvSpPr>
          <p:nvPr>
            <p:ph idx="13"/>
          </p:nvPr>
        </p:nvSpPr>
        <p:spPr>
          <a:xfrm>
            <a:off x="653586" y="2041756"/>
            <a:ext cx="3855351" cy="4351338"/>
          </a:xfrm>
        </p:spPr>
        <p:txBody>
          <a:bodyPr/>
          <a:lstStyle/>
          <a:p>
            <a:r>
              <a:rPr lang="en-US" dirty="0" smtClean="0"/>
              <a:t>Step 1:  Educate the Customer</a:t>
            </a:r>
          </a:p>
          <a:p>
            <a:pPr lvl="1"/>
            <a:r>
              <a:rPr lang="en-US" dirty="0" smtClean="0"/>
              <a:t>Types of contaminants found in a home</a:t>
            </a:r>
          </a:p>
          <a:p>
            <a:pPr lvl="1"/>
            <a:r>
              <a:rPr lang="en-US" dirty="0" smtClean="0"/>
              <a:t>Impact of IAQ on health, comfort, cleanliness</a:t>
            </a:r>
          </a:p>
          <a:p>
            <a:pPr lvl="1"/>
            <a:r>
              <a:rPr lang="en-US" dirty="0" smtClean="0"/>
              <a:t>Strategies for improving indoor air</a:t>
            </a:r>
          </a:p>
          <a:p>
            <a:pPr lvl="1"/>
            <a:r>
              <a:rPr lang="en-US" dirty="0" smtClean="0"/>
              <a:t>Role IAQ plays in complete, continuous indoor comfort</a:t>
            </a:r>
            <a:endParaRPr lang="en-US" dirty="0"/>
          </a:p>
        </p:txBody>
      </p:sp>
      <p:pic>
        <p:nvPicPr>
          <p:cNvPr id="32770" name="Picture 2"/>
          <p:cNvPicPr>
            <a:picLocks noChangeAspect="1" noChangeArrowheads="1"/>
          </p:cNvPicPr>
          <p:nvPr/>
        </p:nvPicPr>
        <p:blipFill>
          <a:blip r:embed="rId3" cstate="print"/>
          <a:srcRect/>
          <a:stretch>
            <a:fillRect/>
          </a:stretch>
        </p:blipFill>
        <p:spPr bwMode="auto">
          <a:xfrm>
            <a:off x="4951248" y="2028496"/>
            <a:ext cx="3799418" cy="4463393"/>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Technician Selling Skills</a:t>
            </a:r>
            <a:endParaRPr lang="en-US" dirty="0"/>
          </a:p>
        </p:txBody>
      </p:sp>
      <p:sp>
        <p:nvSpPr>
          <p:cNvPr id="3" name="Subtitle 2"/>
          <p:cNvSpPr>
            <a:spLocks noGrp="1"/>
          </p:cNvSpPr>
          <p:nvPr>
            <p:ph type="subTitle" idx="1"/>
          </p:nvPr>
        </p:nvSpPr>
        <p:spPr/>
        <p:txBody>
          <a:bodyPr/>
          <a:lstStyle/>
          <a:p>
            <a:r>
              <a:rPr lang="en-US" dirty="0" smtClean="0"/>
              <a:t>IAQ Issues – Educating the Customer – Example 1</a:t>
            </a:r>
            <a:endParaRPr lang="en-US" dirty="0"/>
          </a:p>
        </p:txBody>
      </p:sp>
      <p:sp>
        <p:nvSpPr>
          <p:cNvPr id="5" name="Text Placeholder 4"/>
          <p:cNvSpPr>
            <a:spLocks noGrp="1"/>
          </p:cNvSpPr>
          <p:nvPr>
            <p:ph type="body" sz="quarter" idx="14"/>
          </p:nvPr>
        </p:nvSpPr>
        <p:spPr>
          <a:xfrm>
            <a:off x="174625" y="614363"/>
            <a:ext cx="1801320" cy="247485"/>
          </a:xfrm>
        </p:spPr>
        <p:txBody>
          <a:bodyPr/>
          <a:lstStyle/>
          <a:p>
            <a:r>
              <a:rPr lang="en-US" dirty="0" smtClean="0"/>
              <a:t>Technician Soft Skills</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33794" name="Picture 2"/>
          <p:cNvPicPr>
            <a:picLocks noChangeAspect="1" noChangeArrowheads="1"/>
          </p:cNvPicPr>
          <p:nvPr/>
        </p:nvPicPr>
        <p:blipFill>
          <a:blip r:embed="rId3" cstate="print"/>
          <a:srcRect/>
          <a:stretch>
            <a:fillRect/>
          </a:stretch>
        </p:blipFill>
        <p:spPr bwMode="auto">
          <a:xfrm>
            <a:off x="3570453" y="2429699"/>
            <a:ext cx="5005990" cy="2952474"/>
          </a:xfrm>
          <a:prstGeom prst="rect">
            <a:avLst/>
          </a:prstGeom>
          <a:noFill/>
          <a:ln w="9525">
            <a:noFill/>
            <a:miter lim="800000"/>
            <a:headEnd/>
            <a:tailEnd/>
          </a:ln>
        </p:spPr>
      </p:pic>
      <p:sp>
        <p:nvSpPr>
          <p:cNvPr id="9" name="Rounded Rectangle 8"/>
          <p:cNvSpPr/>
          <p:nvPr/>
        </p:nvSpPr>
        <p:spPr>
          <a:xfrm>
            <a:off x="851338" y="2911369"/>
            <a:ext cx="2175641" cy="1776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Open Sans Light" pitchFamily="34" charset="0"/>
                <a:ea typeface="Open Sans Light" pitchFamily="34" charset="0"/>
                <a:cs typeface="Open Sans Light" pitchFamily="34" charset="0"/>
              </a:rPr>
              <a:t>“Mr. Smith, does anyone in the house suffer from pet allergies or have asthma?”</a:t>
            </a:r>
            <a:endParaRPr lang="en-US" dirty="0">
              <a:latin typeface="Open Sans Light" pitchFamily="34" charset="0"/>
              <a:ea typeface="Open Sans Light" pitchFamily="34" charset="0"/>
              <a:cs typeface="Open Sans Light"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Technician Selling Skills</a:t>
            </a:r>
            <a:endParaRPr lang="en-US" dirty="0"/>
          </a:p>
        </p:txBody>
      </p:sp>
      <p:sp>
        <p:nvSpPr>
          <p:cNvPr id="3" name="Subtitle 2"/>
          <p:cNvSpPr>
            <a:spLocks noGrp="1"/>
          </p:cNvSpPr>
          <p:nvPr>
            <p:ph type="subTitle" idx="1"/>
          </p:nvPr>
        </p:nvSpPr>
        <p:spPr/>
        <p:txBody>
          <a:bodyPr/>
          <a:lstStyle/>
          <a:p>
            <a:r>
              <a:rPr lang="en-US" dirty="0" smtClean="0"/>
              <a:t>IAQ Issues – Educating the Customer – Example 2</a:t>
            </a:r>
            <a:endParaRPr lang="en-US" dirty="0"/>
          </a:p>
        </p:txBody>
      </p:sp>
      <p:sp>
        <p:nvSpPr>
          <p:cNvPr id="5" name="Text Placeholder 4"/>
          <p:cNvSpPr>
            <a:spLocks noGrp="1"/>
          </p:cNvSpPr>
          <p:nvPr>
            <p:ph type="body" sz="quarter" idx="14"/>
          </p:nvPr>
        </p:nvSpPr>
        <p:spPr>
          <a:xfrm>
            <a:off x="174625" y="614363"/>
            <a:ext cx="1801320" cy="247485"/>
          </a:xfrm>
        </p:spPr>
        <p:txBody>
          <a:bodyPr/>
          <a:lstStyle/>
          <a:p>
            <a:r>
              <a:rPr lang="en-US" dirty="0" smtClean="0"/>
              <a:t>Technician Soft Skills</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sp>
        <p:nvSpPr>
          <p:cNvPr id="9" name="Rounded Rectangle 8"/>
          <p:cNvSpPr/>
          <p:nvPr/>
        </p:nvSpPr>
        <p:spPr>
          <a:xfrm>
            <a:off x="651641" y="2701159"/>
            <a:ext cx="2417379" cy="213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Open Sans Light" pitchFamily="34" charset="0"/>
                <a:ea typeface="Open Sans Light" pitchFamily="34" charset="0"/>
                <a:cs typeface="Open Sans Light" pitchFamily="34" charset="0"/>
              </a:rPr>
              <a:t>“Ms. Garcia, are you aware of the mildew on your registers?  These conditions are ideal for contaminant growth.”</a:t>
            </a:r>
            <a:endParaRPr lang="en-US" dirty="0">
              <a:latin typeface="Open Sans Light" pitchFamily="34" charset="0"/>
              <a:ea typeface="Open Sans Light" pitchFamily="34" charset="0"/>
              <a:cs typeface="Open Sans Light" pitchFamily="34" charset="0"/>
            </a:endParaRPr>
          </a:p>
        </p:txBody>
      </p:sp>
      <p:pic>
        <p:nvPicPr>
          <p:cNvPr id="34818" name="Picture 2"/>
          <p:cNvPicPr>
            <a:picLocks noChangeAspect="1" noChangeArrowheads="1"/>
          </p:cNvPicPr>
          <p:nvPr/>
        </p:nvPicPr>
        <p:blipFill>
          <a:blip r:embed="rId3" cstate="print"/>
          <a:srcRect/>
          <a:stretch>
            <a:fillRect/>
          </a:stretch>
        </p:blipFill>
        <p:spPr bwMode="auto">
          <a:xfrm>
            <a:off x="3307694" y="2297098"/>
            <a:ext cx="5195176" cy="3064054"/>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a:stretch>
            <a:fillRect/>
          </a:stretch>
        </p:blipFill>
        <p:spPr bwMode="auto">
          <a:xfrm>
            <a:off x="2873486" y="2238006"/>
            <a:ext cx="5618874" cy="4266086"/>
          </a:xfrm>
          <a:prstGeom prst="rect">
            <a:avLst/>
          </a:prstGeom>
          <a:noFill/>
          <a:ln w="9525">
            <a:noFill/>
            <a:miter lim="800000"/>
            <a:headEnd/>
            <a:tailEnd/>
          </a:ln>
        </p:spPr>
      </p:pic>
      <p:sp>
        <p:nvSpPr>
          <p:cNvPr id="2" name="Title 1"/>
          <p:cNvSpPr>
            <a:spLocks noGrp="1"/>
          </p:cNvSpPr>
          <p:nvPr>
            <p:ph type="ctrTitle"/>
          </p:nvPr>
        </p:nvSpPr>
        <p:spPr/>
        <p:txBody>
          <a:bodyPr>
            <a:normAutofit fontScale="90000"/>
          </a:bodyPr>
          <a:lstStyle/>
          <a:p>
            <a:r>
              <a:rPr lang="en-US" dirty="0" smtClean="0"/>
              <a:t>Technician Selling Skills</a:t>
            </a:r>
            <a:endParaRPr lang="en-US" dirty="0"/>
          </a:p>
        </p:txBody>
      </p:sp>
      <p:sp>
        <p:nvSpPr>
          <p:cNvPr id="3" name="Subtitle 2"/>
          <p:cNvSpPr>
            <a:spLocks noGrp="1"/>
          </p:cNvSpPr>
          <p:nvPr>
            <p:ph type="subTitle" idx="1"/>
          </p:nvPr>
        </p:nvSpPr>
        <p:spPr/>
        <p:txBody>
          <a:bodyPr/>
          <a:lstStyle/>
          <a:p>
            <a:r>
              <a:rPr lang="en-US" dirty="0" smtClean="0"/>
              <a:t>IAQ Issues - Approaching the Customer</a:t>
            </a:r>
          </a:p>
          <a:p>
            <a:endParaRPr lang="en-US" dirty="0"/>
          </a:p>
        </p:txBody>
      </p:sp>
      <p:sp>
        <p:nvSpPr>
          <p:cNvPr id="4" name="Content Placeholder 3"/>
          <p:cNvSpPr>
            <a:spLocks noGrp="1"/>
          </p:cNvSpPr>
          <p:nvPr>
            <p:ph idx="13"/>
          </p:nvPr>
        </p:nvSpPr>
        <p:spPr/>
        <p:txBody>
          <a:bodyPr/>
          <a:lstStyle/>
          <a:p>
            <a:r>
              <a:rPr lang="en-US" dirty="0" smtClean="0"/>
              <a:t>Step 2:  Conduct Home Assessment</a:t>
            </a:r>
          </a:p>
          <a:p>
            <a:endParaRPr lang="en-US" dirty="0"/>
          </a:p>
        </p:txBody>
      </p:sp>
      <p:sp>
        <p:nvSpPr>
          <p:cNvPr id="5" name="Text Placeholder 4"/>
          <p:cNvSpPr>
            <a:spLocks noGrp="1"/>
          </p:cNvSpPr>
          <p:nvPr>
            <p:ph type="body" sz="quarter" idx="14"/>
          </p:nvPr>
        </p:nvSpPr>
        <p:spPr>
          <a:xfrm>
            <a:off x="174625" y="614363"/>
            <a:ext cx="1696216" cy="215954"/>
          </a:xfrm>
        </p:spPr>
        <p:txBody>
          <a:bodyPr/>
          <a:lstStyle/>
          <a:p>
            <a:r>
              <a:rPr lang="en-US" dirty="0" smtClean="0"/>
              <a:t>Technician Soft Skills</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Technician Selling Skills</a:t>
            </a:r>
            <a:endParaRPr lang="en-US" dirty="0"/>
          </a:p>
        </p:txBody>
      </p:sp>
      <p:sp>
        <p:nvSpPr>
          <p:cNvPr id="3" name="Subtitle 2"/>
          <p:cNvSpPr>
            <a:spLocks noGrp="1"/>
          </p:cNvSpPr>
          <p:nvPr>
            <p:ph type="subTitle" idx="1"/>
          </p:nvPr>
        </p:nvSpPr>
        <p:spPr/>
        <p:txBody>
          <a:bodyPr/>
          <a:lstStyle/>
          <a:p>
            <a:r>
              <a:rPr lang="en-US" dirty="0" smtClean="0"/>
              <a:t>IAQ Issues - Approaching the Customer</a:t>
            </a:r>
          </a:p>
          <a:p>
            <a:endParaRPr lang="en-US" dirty="0"/>
          </a:p>
        </p:txBody>
      </p:sp>
      <p:sp>
        <p:nvSpPr>
          <p:cNvPr id="4" name="Content Placeholder 3"/>
          <p:cNvSpPr>
            <a:spLocks noGrp="1"/>
          </p:cNvSpPr>
          <p:nvPr>
            <p:ph idx="13"/>
          </p:nvPr>
        </p:nvSpPr>
        <p:spPr/>
        <p:txBody>
          <a:bodyPr/>
          <a:lstStyle/>
          <a:p>
            <a:r>
              <a:rPr lang="en-US" dirty="0" smtClean="0"/>
              <a:t>Step 2:  Conduct Home Assessment</a:t>
            </a:r>
          </a:p>
          <a:p>
            <a:endParaRPr lang="en-US" dirty="0"/>
          </a:p>
        </p:txBody>
      </p:sp>
      <p:sp>
        <p:nvSpPr>
          <p:cNvPr id="5" name="Text Placeholder 4"/>
          <p:cNvSpPr>
            <a:spLocks noGrp="1"/>
          </p:cNvSpPr>
          <p:nvPr>
            <p:ph type="body" sz="quarter" idx="14"/>
          </p:nvPr>
        </p:nvSpPr>
        <p:spPr>
          <a:xfrm>
            <a:off x="174625" y="614363"/>
            <a:ext cx="1696216" cy="215954"/>
          </a:xfrm>
        </p:spPr>
        <p:txBody>
          <a:bodyPr/>
          <a:lstStyle/>
          <a:p>
            <a:r>
              <a:rPr lang="en-US" dirty="0" smtClean="0"/>
              <a:t>Technician Soft Skills</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36866" name="Picture 2"/>
          <p:cNvPicPr>
            <a:picLocks noChangeAspect="1" noChangeArrowheads="1"/>
          </p:cNvPicPr>
          <p:nvPr/>
        </p:nvPicPr>
        <p:blipFill>
          <a:blip r:embed="rId3" cstate="print"/>
          <a:srcRect/>
          <a:stretch>
            <a:fillRect/>
          </a:stretch>
        </p:blipFill>
        <p:spPr bwMode="auto">
          <a:xfrm>
            <a:off x="4960226" y="2722179"/>
            <a:ext cx="2862764" cy="2796628"/>
          </a:xfrm>
          <a:prstGeom prst="rect">
            <a:avLst/>
          </a:prstGeom>
          <a:noFill/>
          <a:ln w="9525">
            <a:noFill/>
            <a:miter lim="800000"/>
            <a:headEnd/>
            <a:tailEnd/>
          </a:ln>
        </p:spPr>
      </p:pic>
      <p:sp>
        <p:nvSpPr>
          <p:cNvPr id="10" name="Rounded Rectangle 9"/>
          <p:cNvSpPr/>
          <p:nvPr/>
        </p:nvSpPr>
        <p:spPr>
          <a:xfrm>
            <a:off x="1093076" y="3090045"/>
            <a:ext cx="3268717" cy="19128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Open Sans Light" pitchFamily="34" charset="0"/>
                <a:ea typeface="Open Sans Light" pitchFamily="34" charset="0"/>
                <a:cs typeface="Open Sans Light" pitchFamily="34" charset="0"/>
              </a:rPr>
              <a:t>“If you’d like, I could do a thorough air quality assessment of your home to see if there are any other areas where we might be able to help you.”</a:t>
            </a:r>
            <a:endParaRPr lang="en-US" dirty="0">
              <a:latin typeface="Open Sans Light" pitchFamily="34" charset="0"/>
              <a:ea typeface="Open Sans Light" pitchFamily="34" charset="0"/>
              <a:cs typeface="Open Sans Light"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Technician Selling Skills</a:t>
            </a:r>
            <a:endParaRPr lang="en-US" dirty="0"/>
          </a:p>
        </p:txBody>
      </p:sp>
      <p:sp>
        <p:nvSpPr>
          <p:cNvPr id="3" name="Subtitle 2"/>
          <p:cNvSpPr>
            <a:spLocks noGrp="1"/>
          </p:cNvSpPr>
          <p:nvPr>
            <p:ph type="subTitle" idx="1"/>
          </p:nvPr>
        </p:nvSpPr>
        <p:spPr/>
        <p:txBody>
          <a:bodyPr/>
          <a:lstStyle/>
          <a:p>
            <a:r>
              <a:rPr lang="en-US" dirty="0" smtClean="0"/>
              <a:t>IAQ Issues - Approaching the Customer</a:t>
            </a:r>
          </a:p>
          <a:p>
            <a:endParaRPr lang="en-US" dirty="0"/>
          </a:p>
        </p:txBody>
      </p:sp>
      <p:sp>
        <p:nvSpPr>
          <p:cNvPr id="4" name="Content Placeholder 3"/>
          <p:cNvSpPr>
            <a:spLocks noGrp="1"/>
          </p:cNvSpPr>
          <p:nvPr>
            <p:ph idx="13"/>
          </p:nvPr>
        </p:nvSpPr>
        <p:spPr>
          <a:xfrm>
            <a:off x="653588" y="2041756"/>
            <a:ext cx="3949944" cy="4351338"/>
          </a:xfrm>
        </p:spPr>
        <p:txBody>
          <a:bodyPr/>
          <a:lstStyle/>
          <a:p>
            <a:r>
              <a:rPr lang="en-US" dirty="0" smtClean="0"/>
              <a:t>Step 2:  Conduct Home Assessment</a:t>
            </a:r>
          </a:p>
          <a:p>
            <a:pPr lvl="1"/>
            <a:r>
              <a:rPr lang="en-US" dirty="0" smtClean="0"/>
              <a:t>Go through a home assessment survey</a:t>
            </a:r>
          </a:p>
          <a:p>
            <a:pPr lvl="1"/>
            <a:r>
              <a:rPr lang="en-US" dirty="0" smtClean="0"/>
              <a:t>Inspect the home from an IAQ perspective</a:t>
            </a:r>
          </a:p>
          <a:p>
            <a:pPr lvl="2"/>
            <a:r>
              <a:rPr lang="en-US" dirty="0" smtClean="0"/>
              <a:t>Look at existing HVAC system:</a:t>
            </a:r>
          </a:p>
          <a:p>
            <a:pPr lvl="3">
              <a:buFont typeface="Arial" pitchFamily="34" charset="0"/>
              <a:buChar char="•"/>
            </a:pPr>
            <a:r>
              <a:rPr lang="en-US" dirty="0" smtClean="0"/>
              <a:t>Age of equipment</a:t>
            </a:r>
          </a:p>
          <a:p>
            <a:pPr lvl="3">
              <a:buFont typeface="Arial" pitchFamily="34" charset="0"/>
              <a:buChar char="•"/>
            </a:pPr>
            <a:r>
              <a:rPr lang="en-US" dirty="0" smtClean="0"/>
              <a:t>Efficiency rating of equipment</a:t>
            </a:r>
          </a:p>
          <a:p>
            <a:pPr lvl="3">
              <a:buFont typeface="Arial" pitchFamily="34" charset="0"/>
              <a:buChar char="•"/>
            </a:pPr>
            <a:r>
              <a:rPr lang="en-US" dirty="0" smtClean="0"/>
              <a:t>Duct leakage</a:t>
            </a:r>
          </a:p>
          <a:p>
            <a:pPr lvl="3">
              <a:buFont typeface="Arial" pitchFamily="34" charset="0"/>
              <a:buChar char="•"/>
            </a:pPr>
            <a:r>
              <a:rPr lang="en-US" dirty="0" smtClean="0"/>
              <a:t>Any accessories (filtration, upgraded thermostats, etc.)</a:t>
            </a:r>
          </a:p>
          <a:p>
            <a:endParaRPr lang="en-US" dirty="0"/>
          </a:p>
        </p:txBody>
      </p:sp>
      <p:sp>
        <p:nvSpPr>
          <p:cNvPr id="5" name="Text Placeholder 4"/>
          <p:cNvSpPr>
            <a:spLocks noGrp="1"/>
          </p:cNvSpPr>
          <p:nvPr>
            <p:ph type="body" sz="quarter" idx="14"/>
          </p:nvPr>
        </p:nvSpPr>
        <p:spPr>
          <a:xfrm>
            <a:off x="174625" y="614363"/>
            <a:ext cx="1696216" cy="215954"/>
          </a:xfrm>
        </p:spPr>
        <p:txBody>
          <a:bodyPr/>
          <a:lstStyle/>
          <a:p>
            <a:r>
              <a:rPr lang="en-US" dirty="0" smtClean="0"/>
              <a:t>Technician Soft Skills</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37890" name="Picture 2"/>
          <p:cNvPicPr>
            <a:picLocks noChangeAspect="1" noChangeArrowheads="1"/>
          </p:cNvPicPr>
          <p:nvPr/>
        </p:nvPicPr>
        <p:blipFill>
          <a:blip r:embed="rId3" cstate="print"/>
          <a:srcRect/>
          <a:stretch>
            <a:fillRect/>
          </a:stretch>
        </p:blipFill>
        <p:spPr bwMode="auto">
          <a:xfrm>
            <a:off x="4958915" y="2051571"/>
            <a:ext cx="2713637" cy="2171426"/>
          </a:xfrm>
          <a:prstGeom prst="rect">
            <a:avLst/>
          </a:prstGeom>
          <a:noFill/>
          <a:ln w="9525">
            <a:solidFill>
              <a:schemeClr val="tx1">
                <a:lumMod val="65000"/>
                <a:lumOff val="35000"/>
              </a:schemeClr>
            </a:solidFill>
            <a:miter lim="800000"/>
            <a:headEnd/>
            <a:tailEnd/>
          </a:ln>
        </p:spPr>
      </p:pic>
      <p:pic>
        <p:nvPicPr>
          <p:cNvPr id="37891" name="Picture 3"/>
          <p:cNvPicPr>
            <a:picLocks noChangeAspect="1" noChangeArrowheads="1"/>
          </p:cNvPicPr>
          <p:nvPr/>
        </p:nvPicPr>
        <p:blipFill>
          <a:blip r:embed="rId4" cstate="print"/>
          <a:srcRect/>
          <a:stretch>
            <a:fillRect/>
          </a:stretch>
        </p:blipFill>
        <p:spPr bwMode="auto">
          <a:xfrm>
            <a:off x="5416550" y="4115019"/>
            <a:ext cx="3349078" cy="2152289"/>
          </a:xfrm>
          <a:prstGeom prst="rect">
            <a:avLst/>
          </a:prstGeom>
          <a:noFill/>
          <a:ln w="9525">
            <a:solidFill>
              <a:schemeClr val="tx1">
                <a:lumMod val="65000"/>
                <a:lumOff val="35000"/>
              </a:schemeClr>
            </a:solid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Technician Selling Skills</a:t>
            </a:r>
            <a:endParaRPr lang="en-US" dirty="0"/>
          </a:p>
        </p:txBody>
      </p:sp>
      <p:sp>
        <p:nvSpPr>
          <p:cNvPr id="3" name="Subtitle 2"/>
          <p:cNvSpPr>
            <a:spLocks noGrp="1"/>
          </p:cNvSpPr>
          <p:nvPr>
            <p:ph type="subTitle" idx="1"/>
          </p:nvPr>
        </p:nvSpPr>
        <p:spPr/>
        <p:txBody>
          <a:bodyPr/>
          <a:lstStyle/>
          <a:p>
            <a:r>
              <a:rPr lang="en-US" dirty="0" smtClean="0"/>
              <a:t>IAQ Issues - Approaching the Customer</a:t>
            </a:r>
          </a:p>
          <a:p>
            <a:endParaRPr lang="en-US" dirty="0"/>
          </a:p>
        </p:txBody>
      </p:sp>
      <p:sp>
        <p:nvSpPr>
          <p:cNvPr id="4" name="Content Placeholder 3"/>
          <p:cNvSpPr>
            <a:spLocks noGrp="1"/>
          </p:cNvSpPr>
          <p:nvPr>
            <p:ph idx="13"/>
          </p:nvPr>
        </p:nvSpPr>
        <p:spPr>
          <a:xfrm>
            <a:off x="653587" y="2041756"/>
            <a:ext cx="7618053" cy="501747"/>
          </a:xfrm>
        </p:spPr>
        <p:txBody>
          <a:bodyPr/>
          <a:lstStyle/>
          <a:p>
            <a:r>
              <a:rPr lang="en-US" dirty="0" smtClean="0"/>
              <a:t>Step 3:  Determine the Right Solutions &amp; Present Recommendations</a:t>
            </a:r>
          </a:p>
        </p:txBody>
      </p:sp>
      <p:sp>
        <p:nvSpPr>
          <p:cNvPr id="5" name="Text Placeholder 4"/>
          <p:cNvSpPr>
            <a:spLocks noGrp="1"/>
          </p:cNvSpPr>
          <p:nvPr>
            <p:ph type="body" sz="quarter" idx="14"/>
          </p:nvPr>
        </p:nvSpPr>
        <p:spPr>
          <a:xfrm>
            <a:off x="174625" y="614363"/>
            <a:ext cx="1696216" cy="215954"/>
          </a:xfrm>
        </p:spPr>
        <p:txBody>
          <a:bodyPr/>
          <a:lstStyle/>
          <a:p>
            <a:r>
              <a:rPr lang="en-US" dirty="0" smtClean="0"/>
              <a:t>Technician Soft Skills</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sp>
        <p:nvSpPr>
          <p:cNvPr id="10" name="Rectangle 9"/>
          <p:cNvSpPr/>
          <p:nvPr/>
        </p:nvSpPr>
        <p:spPr>
          <a:xfrm>
            <a:off x="813047" y="3324686"/>
            <a:ext cx="2010487" cy="1200329"/>
          </a:xfrm>
          <a:prstGeom prst="rect">
            <a:avLst/>
          </a:prstGeom>
          <a:noFill/>
        </p:spPr>
        <p:txBody>
          <a:bodyPr wrap="none" lIns="91440" tIns="45720" rIns="91440" bIns="45720">
            <a:spAutoFit/>
          </a:bodyPr>
          <a:lstStyle/>
          <a:p>
            <a:pPr algn="ctr"/>
            <a:r>
              <a:rPr lang="en-US" sz="72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Open Sans Light" pitchFamily="34" charset="0"/>
                <a:ea typeface="Open Sans Light" pitchFamily="34" charset="0"/>
                <a:cs typeface="Open Sans Light" pitchFamily="34" charset="0"/>
              </a:rPr>
              <a:t>Best</a:t>
            </a:r>
            <a:endParaRPr lang="en-US" sz="72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Open Sans Light" pitchFamily="34" charset="0"/>
              <a:ea typeface="Open Sans Light" pitchFamily="34" charset="0"/>
              <a:cs typeface="Open Sans Light" pitchFamily="34" charset="0"/>
            </a:endParaRPr>
          </a:p>
        </p:txBody>
      </p:sp>
      <p:sp>
        <p:nvSpPr>
          <p:cNvPr id="11" name="Rectangle 10"/>
          <p:cNvSpPr/>
          <p:nvPr/>
        </p:nvSpPr>
        <p:spPr>
          <a:xfrm>
            <a:off x="3562745" y="3561164"/>
            <a:ext cx="2113079" cy="923330"/>
          </a:xfrm>
          <a:prstGeom prst="rect">
            <a:avLst/>
          </a:prstGeom>
          <a:noFill/>
        </p:spPr>
        <p:txBody>
          <a:bodyPr wrap="none" lIns="91440" tIns="45720" rIns="91440" bIns="45720">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Open Sans Light" pitchFamily="34" charset="0"/>
                <a:ea typeface="Open Sans Light" pitchFamily="34" charset="0"/>
                <a:cs typeface="Open Sans Light" pitchFamily="34" charset="0"/>
              </a:rPr>
              <a:t>Better</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Open Sans Light" pitchFamily="34" charset="0"/>
              <a:ea typeface="Open Sans Light" pitchFamily="34" charset="0"/>
              <a:cs typeface="Open Sans Light" pitchFamily="34" charset="0"/>
            </a:endParaRPr>
          </a:p>
        </p:txBody>
      </p:sp>
      <p:sp>
        <p:nvSpPr>
          <p:cNvPr id="12" name="Rectangle 11"/>
          <p:cNvSpPr/>
          <p:nvPr/>
        </p:nvSpPr>
        <p:spPr>
          <a:xfrm>
            <a:off x="6645513" y="3713563"/>
            <a:ext cx="1465466" cy="707886"/>
          </a:xfrm>
          <a:prstGeom prst="rect">
            <a:avLst/>
          </a:prstGeom>
          <a:noFill/>
        </p:spPr>
        <p:txBody>
          <a:bodyPr wrap="none" lIns="91440" tIns="45720" rIns="91440" bIns="45720">
            <a:spAutoFit/>
          </a:bodyPr>
          <a:lstStyle/>
          <a:p>
            <a:pPr algn="ctr"/>
            <a:r>
              <a:rPr lang="en-US" sz="4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Open Sans Light" pitchFamily="34" charset="0"/>
                <a:ea typeface="Open Sans Light" pitchFamily="34" charset="0"/>
                <a:cs typeface="Open Sans Light" pitchFamily="34" charset="0"/>
              </a:rPr>
              <a:t>Good</a:t>
            </a:r>
            <a:endParaRPr lang="en-US" sz="4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Open Sans Light" pitchFamily="34" charset="0"/>
              <a:ea typeface="Open Sans Light" pitchFamily="34" charset="0"/>
              <a:cs typeface="Open Sans Light" pitchFamily="34" charset="0"/>
            </a:endParaRPr>
          </a:p>
        </p:txBody>
      </p:sp>
      <p:sp>
        <p:nvSpPr>
          <p:cNvPr id="13" name="TextBox 12"/>
          <p:cNvSpPr txBox="1"/>
          <p:nvPr/>
        </p:nvSpPr>
        <p:spPr>
          <a:xfrm>
            <a:off x="725231" y="5729631"/>
            <a:ext cx="7472855" cy="369332"/>
          </a:xfrm>
          <a:prstGeom prst="rect">
            <a:avLst/>
          </a:prstGeom>
          <a:noFill/>
        </p:spPr>
        <p:txBody>
          <a:bodyPr wrap="square" rtlCol="0">
            <a:spAutoFit/>
          </a:bodyPr>
          <a:lstStyle/>
          <a:p>
            <a:r>
              <a:rPr lang="en-US" b="1" i="1" dirty="0" smtClean="0">
                <a:solidFill>
                  <a:schemeClr val="accent1">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When presenting recommendations – Don’t forget Maintenance Agreements</a:t>
            </a:r>
            <a:endParaRPr lang="en-US" b="1" i="1" dirty="0">
              <a:solidFill>
                <a:schemeClr val="accent1">
                  <a:lumMod val="7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47797765_ml.jpg"/>
          <p:cNvPicPr>
            <a:picLocks noChangeAspect="1"/>
          </p:cNvPicPr>
          <p:nvPr/>
        </p:nvPicPr>
        <p:blipFill>
          <a:blip r:embed="rId3" cstate="print"/>
          <a:stretch>
            <a:fillRect/>
          </a:stretch>
        </p:blipFill>
        <p:spPr>
          <a:xfrm>
            <a:off x="4055522" y="3739931"/>
            <a:ext cx="1893334" cy="1513925"/>
          </a:xfrm>
          <a:prstGeom prst="rect">
            <a:avLst/>
          </a:prstGeom>
        </p:spPr>
      </p:pic>
      <p:sp>
        <p:nvSpPr>
          <p:cNvPr id="2" name="Title 1"/>
          <p:cNvSpPr>
            <a:spLocks noGrp="1"/>
          </p:cNvSpPr>
          <p:nvPr>
            <p:ph type="ctrTitle"/>
          </p:nvPr>
        </p:nvSpPr>
        <p:spPr/>
        <p:txBody>
          <a:bodyPr>
            <a:normAutofit fontScale="90000"/>
          </a:bodyPr>
          <a:lstStyle/>
          <a:p>
            <a:r>
              <a:rPr lang="en-US" dirty="0" smtClean="0"/>
              <a:t>Technician Selling Skills</a:t>
            </a:r>
            <a:endParaRPr lang="en-US" dirty="0"/>
          </a:p>
        </p:txBody>
      </p:sp>
      <p:sp>
        <p:nvSpPr>
          <p:cNvPr id="3" name="Subtitle 2"/>
          <p:cNvSpPr>
            <a:spLocks noGrp="1"/>
          </p:cNvSpPr>
          <p:nvPr>
            <p:ph type="subTitle" idx="1"/>
          </p:nvPr>
        </p:nvSpPr>
        <p:spPr/>
        <p:txBody>
          <a:bodyPr/>
          <a:lstStyle/>
          <a:p>
            <a:r>
              <a:rPr lang="en-US" dirty="0" smtClean="0"/>
              <a:t>Repair vs. Replacement</a:t>
            </a:r>
            <a:endParaRPr lang="en-US" dirty="0"/>
          </a:p>
        </p:txBody>
      </p:sp>
      <p:sp>
        <p:nvSpPr>
          <p:cNvPr id="4" name="Content Placeholder 3"/>
          <p:cNvSpPr>
            <a:spLocks noGrp="1"/>
          </p:cNvSpPr>
          <p:nvPr>
            <p:ph idx="13"/>
          </p:nvPr>
        </p:nvSpPr>
        <p:spPr>
          <a:xfrm>
            <a:off x="653587" y="2041756"/>
            <a:ext cx="3235241" cy="4351338"/>
          </a:xfrm>
        </p:spPr>
        <p:txBody>
          <a:bodyPr/>
          <a:lstStyle/>
          <a:p>
            <a:r>
              <a:rPr lang="en-US" dirty="0" smtClean="0"/>
              <a:t>Do a Cost Comparison</a:t>
            </a:r>
          </a:p>
          <a:p>
            <a:pPr lvl="1"/>
            <a:r>
              <a:rPr lang="en-US" dirty="0" smtClean="0"/>
              <a:t>Cost of ownership of existing system for next 5 years</a:t>
            </a:r>
          </a:p>
          <a:p>
            <a:pPr lvl="1"/>
            <a:r>
              <a:rPr lang="en-US" dirty="0" smtClean="0"/>
              <a:t>Compare to a higher efficiency unit</a:t>
            </a:r>
          </a:p>
          <a:p>
            <a:r>
              <a:rPr lang="en-US" dirty="0" smtClean="0"/>
              <a:t>Costs to keep the current system running are typically well over $1,000</a:t>
            </a:r>
            <a:endParaRPr lang="en-US" dirty="0"/>
          </a:p>
        </p:txBody>
      </p:sp>
      <p:sp>
        <p:nvSpPr>
          <p:cNvPr id="5" name="Text Placeholder 4"/>
          <p:cNvSpPr>
            <a:spLocks noGrp="1"/>
          </p:cNvSpPr>
          <p:nvPr>
            <p:ph type="body" sz="quarter" idx="14"/>
          </p:nvPr>
        </p:nvSpPr>
        <p:spPr>
          <a:xfrm>
            <a:off x="174625" y="614363"/>
            <a:ext cx="1843361" cy="163403"/>
          </a:xfrm>
        </p:spPr>
        <p:txBody>
          <a:bodyPr/>
          <a:lstStyle/>
          <a:p>
            <a:r>
              <a:rPr lang="en-US" dirty="0" smtClean="0"/>
              <a:t>Technician Soft Skills</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9" name="Picture 8" descr="4OLD AC.jpg"/>
          <p:cNvPicPr>
            <a:picLocks noChangeAspect="1"/>
          </p:cNvPicPr>
          <p:nvPr/>
        </p:nvPicPr>
        <p:blipFill>
          <a:blip r:embed="rId4" cstate="print"/>
          <a:srcRect l="5269" t="12720" r="3833" b="11724"/>
          <a:stretch>
            <a:fillRect/>
          </a:stretch>
        </p:blipFill>
        <p:spPr>
          <a:xfrm>
            <a:off x="4141077" y="1818289"/>
            <a:ext cx="1576550" cy="2010677"/>
          </a:xfrm>
          <a:prstGeom prst="rect">
            <a:avLst/>
          </a:prstGeom>
          <a:ln>
            <a:solidFill>
              <a:schemeClr val="tx1"/>
            </a:solidFill>
          </a:ln>
        </p:spPr>
      </p:pic>
      <p:pic>
        <p:nvPicPr>
          <p:cNvPr id="10" name="Picture 9" descr="DZ13SN-RightQuarter-Case-HR.jpg"/>
          <p:cNvPicPr>
            <a:picLocks noChangeAspect="1"/>
          </p:cNvPicPr>
          <p:nvPr/>
        </p:nvPicPr>
        <p:blipFill>
          <a:blip r:embed="rId5" cstate="print"/>
          <a:stretch>
            <a:fillRect/>
          </a:stretch>
        </p:blipFill>
        <p:spPr>
          <a:xfrm>
            <a:off x="6420977" y="1681660"/>
            <a:ext cx="2294730" cy="2288627"/>
          </a:xfrm>
          <a:prstGeom prst="rect">
            <a:avLst/>
          </a:prstGeom>
        </p:spPr>
      </p:pic>
      <p:pic>
        <p:nvPicPr>
          <p:cNvPr id="12" name="Picture 11" descr="47797765_ml.jpg"/>
          <p:cNvPicPr>
            <a:picLocks noChangeAspect="1"/>
          </p:cNvPicPr>
          <p:nvPr/>
        </p:nvPicPr>
        <p:blipFill>
          <a:blip r:embed="rId3" cstate="print"/>
          <a:srcRect t="10876" b="9980"/>
          <a:stretch>
            <a:fillRect/>
          </a:stretch>
        </p:blipFill>
        <p:spPr>
          <a:xfrm>
            <a:off x="6688360" y="3972916"/>
            <a:ext cx="1893334" cy="1198179"/>
          </a:xfrm>
          <a:prstGeom prst="rect">
            <a:avLst/>
          </a:prstGeom>
        </p:spPr>
      </p:pic>
      <p:sp>
        <p:nvSpPr>
          <p:cNvPr id="13" name="TextBox 12"/>
          <p:cNvSpPr txBox="1"/>
          <p:nvPr/>
        </p:nvSpPr>
        <p:spPr>
          <a:xfrm>
            <a:off x="4228880" y="5204108"/>
            <a:ext cx="1352114" cy="646331"/>
          </a:xfrm>
          <a:prstGeom prst="rect">
            <a:avLst/>
          </a:prstGeom>
          <a:noFill/>
        </p:spPr>
        <p:txBody>
          <a:bodyPr wrap="square" rtlCol="0">
            <a:spAutoFit/>
          </a:bodyPr>
          <a:lstStyle/>
          <a:p>
            <a:r>
              <a:rPr lang="en-US" b="1" dirty="0" smtClean="0">
                <a:solidFill>
                  <a:schemeClr val="accent1">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Repair +</a:t>
            </a:r>
          </a:p>
          <a:p>
            <a:r>
              <a:rPr lang="en-US" b="1" dirty="0" smtClean="0">
                <a:solidFill>
                  <a:schemeClr val="accent1">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Ownership</a:t>
            </a:r>
            <a:endParaRPr lang="en-US" b="1" dirty="0">
              <a:solidFill>
                <a:schemeClr val="accent1">
                  <a:lumMod val="7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Box 13"/>
          <p:cNvSpPr txBox="1"/>
          <p:nvPr/>
        </p:nvSpPr>
        <p:spPr>
          <a:xfrm>
            <a:off x="6945731" y="5219876"/>
            <a:ext cx="1536114" cy="369332"/>
          </a:xfrm>
          <a:prstGeom prst="rect">
            <a:avLst/>
          </a:prstGeom>
          <a:noFill/>
        </p:spPr>
        <p:txBody>
          <a:bodyPr wrap="square" rtlCol="0">
            <a:spAutoFit/>
          </a:bodyPr>
          <a:lstStyle/>
          <a:p>
            <a:r>
              <a:rPr lang="en-US" b="1" dirty="0" smtClean="0">
                <a:solidFill>
                  <a:schemeClr val="accent1">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New System</a:t>
            </a:r>
            <a:endParaRPr lang="en-US" b="1" dirty="0">
              <a:solidFill>
                <a:schemeClr val="accent1">
                  <a:lumMod val="7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Rectangle 14"/>
          <p:cNvSpPr/>
          <p:nvPr/>
        </p:nvSpPr>
        <p:spPr>
          <a:xfrm>
            <a:off x="5873907" y="3555900"/>
            <a:ext cx="96968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Technician Selling Skills</a:t>
            </a:r>
            <a:endParaRPr lang="en-US" dirty="0"/>
          </a:p>
        </p:txBody>
      </p:sp>
      <p:sp>
        <p:nvSpPr>
          <p:cNvPr id="3" name="Subtitle 2"/>
          <p:cNvSpPr>
            <a:spLocks noGrp="1"/>
          </p:cNvSpPr>
          <p:nvPr>
            <p:ph type="subTitle" idx="1"/>
          </p:nvPr>
        </p:nvSpPr>
        <p:spPr/>
        <p:txBody>
          <a:bodyPr/>
          <a:lstStyle/>
          <a:p>
            <a:r>
              <a:rPr lang="en-US" dirty="0" smtClean="0"/>
              <a:t>Repair vs. Replacement</a:t>
            </a:r>
            <a:endParaRPr lang="en-US" dirty="0"/>
          </a:p>
        </p:txBody>
      </p:sp>
      <p:sp>
        <p:nvSpPr>
          <p:cNvPr id="4" name="Content Placeholder 3"/>
          <p:cNvSpPr>
            <a:spLocks noGrp="1"/>
          </p:cNvSpPr>
          <p:nvPr>
            <p:ph idx="13"/>
          </p:nvPr>
        </p:nvSpPr>
        <p:spPr>
          <a:xfrm>
            <a:off x="653587" y="2041756"/>
            <a:ext cx="4191682" cy="4351338"/>
          </a:xfrm>
        </p:spPr>
        <p:txBody>
          <a:bodyPr/>
          <a:lstStyle/>
          <a:p>
            <a:pPr>
              <a:buNone/>
            </a:pPr>
            <a:r>
              <a:rPr lang="en-US" dirty="0" smtClean="0"/>
              <a:t>Other issues to consider…</a:t>
            </a:r>
          </a:p>
          <a:p>
            <a:r>
              <a:rPr lang="en-US" dirty="0" smtClean="0"/>
              <a:t>Does existing unit contain R-22?</a:t>
            </a:r>
          </a:p>
          <a:p>
            <a:r>
              <a:rPr lang="en-US" dirty="0" smtClean="0"/>
              <a:t>Is any warranty left on the existing unit?</a:t>
            </a:r>
          </a:p>
          <a:p>
            <a:r>
              <a:rPr lang="en-US" dirty="0" smtClean="0"/>
              <a:t>Is the existing unit over 10 years old?</a:t>
            </a:r>
            <a:endParaRPr lang="en-US" dirty="0"/>
          </a:p>
        </p:txBody>
      </p:sp>
      <p:sp>
        <p:nvSpPr>
          <p:cNvPr id="5" name="Text Placeholder 4"/>
          <p:cNvSpPr>
            <a:spLocks noGrp="1"/>
          </p:cNvSpPr>
          <p:nvPr>
            <p:ph type="body" sz="quarter" idx="14"/>
          </p:nvPr>
        </p:nvSpPr>
        <p:spPr>
          <a:xfrm>
            <a:off x="174625" y="614363"/>
            <a:ext cx="1843361" cy="163403"/>
          </a:xfrm>
        </p:spPr>
        <p:txBody>
          <a:bodyPr/>
          <a:lstStyle/>
          <a:p>
            <a:r>
              <a:rPr lang="en-US" dirty="0" smtClean="0"/>
              <a:t>Technician Soft Skills</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16" name="Picture 15" descr="R22.png"/>
          <p:cNvPicPr>
            <a:picLocks noChangeAspect="1"/>
          </p:cNvPicPr>
          <p:nvPr/>
        </p:nvPicPr>
        <p:blipFill>
          <a:blip r:embed="rId3" cstate="print"/>
          <a:stretch>
            <a:fillRect/>
          </a:stretch>
        </p:blipFill>
        <p:spPr>
          <a:xfrm>
            <a:off x="6209193" y="1156138"/>
            <a:ext cx="1215042" cy="1960178"/>
          </a:xfrm>
          <a:prstGeom prst="rect">
            <a:avLst/>
          </a:prstGeom>
        </p:spPr>
      </p:pic>
      <p:pic>
        <p:nvPicPr>
          <p:cNvPr id="38914" name="Picture 2"/>
          <p:cNvPicPr>
            <a:picLocks noChangeAspect="1" noChangeArrowheads="1"/>
          </p:cNvPicPr>
          <p:nvPr/>
        </p:nvPicPr>
        <p:blipFill>
          <a:blip r:embed="rId4" cstate="print"/>
          <a:srcRect/>
          <a:stretch>
            <a:fillRect/>
          </a:stretch>
        </p:blipFill>
        <p:spPr bwMode="auto">
          <a:xfrm>
            <a:off x="5676680" y="3321268"/>
            <a:ext cx="2211581" cy="2725902"/>
          </a:xfrm>
          <a:prstGeom prst="rect">
            <a:avLst/>
          </a:prstGeom>
          <a:noFill/>
          <a:ln w="9525">
            <a:solidFill>
              <a:schemeClr val="tx1"/>
            </a:solid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Technician Selling Skills</a:t>
            </a:r>
            <a:endParaRPr lang="en-US" dirty="0"/>
          </a:p>
        </p:txBody>
      </p:sp>
      <p:sp>
        <p:nvSpPr>
          <p:cNvPr id="3" name="Subtitle 2"/>
          <p:cNvSpPr>
            <a:spLocks noGrp="1"/>
          </p:cNvSpPr>
          <p:nvPr>
            <p:ph type="subTitle" idx="1"/>
          </p:nvPr>
        </p:nvSpPr>
        <p:spPr/>
        <p:txBody>
          <a:bodyPr/>
          <a:lstStyle/>
          <a:p>
            <a:r>
              <a:rPr lang="en-US" dirty="0" smtClean="0"/>
              <a:t>Repair vs. Replacement</a:t>
            </a:r>
            <a:endParaRPr lang="en-US" dirty="0"/>
          </a:p>
        </p:txBody>
      </p:sp>
      <p:sp>
        <p:nvSpPr>
          <p:cNvPr id="4" name="Content Placeholder 3"/>
          <p:cNvSpPr>
            <a:spLocks noGrp="1"/>
          </p:cNvSpPr>
          <p:nvPr>
            <p:ph idx="13"/>
          </p:nvPr>
        </p:nvSpPr>
        <p:spPr>
          <a:xfrm>
            <a:off x="653587" y="2041756"/>
            <a:ext cx="4191682" cy="4351338"/>
          </a:xfrm>
        </p:spPr>
        <p:txBody>
          <a:bodyPr>
            <a:normAutofit lnSpcReduction="10000"/>
          </a:bodyPr>
          <a:lstStyle/>
          <a:p>
            <a:pPr marL="0" indent="0">
              <a:buNone/>
            </a:pPr>
            <a:r>
              <a:rPr lang="en-US" dirty="0" smtClean="0"/>
              <a:t>Review homeowner’s comfort level and any existing IAQ issues</a:t>
            </a:r>
          </a:p>
          <a:p>
            <a:r>
              <a:rPr lang="en-US" dirty="0" smtClean="0"/>
              <a:t>2 stage cooling systems run longer on lower stage / dehumidify better than single stage</a:t>
            </a:r>
          </a:p>
          <a:p>
            <a:r>
              <a:rPr lang="en-US" dirty="0" smtClean="0"/>
              <a:t>2 stage cooling systems provide even temperatures with fewer start-stops</a:t>
            </a:r>
          </a:p>
          <a:p>
            <a:r>
              <a:rPr lang="en-US" dirty="0" smtClean="0"/>
              <a:t>2 stage gas heating provides a more constant temperature / longer period to add humidity</a:t>
            </a:r>
          </a:p>
          <a:p>
            <a:r>
              <a:rPr lang="en-US" dirty="0" smtClean="0"/>
              <a:t>Variable speed motors are quieter / allow for better IAQ filtration</a:t>
            </a:r>
          </a:p>
          <a:p>
            <a:r>
              <a:rPr lang="en-US" dirty="0" smtClean="0"/>
              <a:t>Across the country, duct work in homes is in poor condition</a:t>
            </a:r>
            <a:endParaRPr lang="en-US" dirty="0"/>
          </a:p>
        </p:txBody>
      </p:sp>
      <p:sp>
        <p:nvSpPr>
          <p:cNvPr id="5" name="Text Placeholder 4"/>
          <p:cNvSpPr>
            <a:spLocks noGrp="1"/>
          </p:cNvSpPr>
          <p:nvPr>
            <p:ph type="body" sz="quarter" idx="14"/>
          </p:nvPr>
        </p:nvSpPr>
        <p:spPr>
          <a:xfrm>
            <a:off x="174625" y="614363"/>
            <a:ext cx="1843361" cy="163403"/>
          </a:xfrm>
        </p:spPr>
        <p:txBody>
          <a:bodyPr/>
          <a:lstStyle/>
          <a:p>
            <a:r>
              <a:rPr lang="en-US" dirty="0" smtClean="0"/>
              <a:t>Technician Soft Skills</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39938" name="Picture 2"/>
          <p:cNvPicPr>
            <a:picLocks noChangeAspect="1" noChangeArrowheads="1"/>
          </p:cNvPicPr>
          <p:nvPr/>
        </p:nvPicPr>
        <p:blipFill>
          <a:blip r:embed="rId3" cstate="print"/>
          <a:srcRect/>
          <a:stretch>
            <a:fillRect/>
          </a:stretch>
        </p:blipFill>
        <p:spPr bwMode="auto">
          <a:xfrm>
            <a:off x="5403850" y="2112580"/>
            <a:ext cx="3231211" cy="415706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How to Successfully Approach a Customer</a:t>
            </a:r>
          </a:p>
        </p:txBody>
      </p:sp>
      <p:sp>
        <p:nvSpPr>
          <p:cNvPr id="3" name="Subtitle 2"/>
          <p:cNvSpPr>
            <a:spLocks noGrp="1"/>
          </p:cNvSpPr>
          <p:nvPr>
            <p:ph type="subTitle" idx="1"/>
          </p:nvPr>
        </p:nvSpPr>
        <p:spPr/>
        <p:txBody>
          <a:bodyPr/>
          <a:lstStyle/>
          <a:p>
            <a:r>
              <a:rPr lang="en-US" dirty="0"/>
              <a:t>Before Arriving at the Home</a:t>
            </a:r>
          </a:p>
        </p:txBody>
      </p:sp>
      <p:sp>
        <p:nvSpPr>
          <p:cNvPr id="4" name="Content Placeholder 3"/>
          <p:cNvSpPr>
            <a:spLocks noGrp="1"/>
          </p:cNvSpPr>
          <p:nvPr>
            <p:ph idx="13"/>
          </p:nvPr>
        </p:nvSpPr>
        <p:spPr>
          <a:xfrm>
            <a:off x="653587" y="2041755"/>
            <a:ext cx="3960454" cy="4138327"/>
          </a:xfrm>
        </p:spPr>
        <p:txBody>
          <a:bodyPr/>
          <a:lstStyle/>
          <a:p>
            <a:r>
              <a:rPr lang="en-US" dirty="0"/>
              <a:t>Stop in a parking lot to prepare</a:t>
            </a:r>
          </a:p>
          <a:p>
            <a:r>
              <a:rPr lang="en-US" dirty="0"/>
              <a:t>Check your physical appearance</a:t>
            </a:r>
          </a:p>
          <a:p>
            <a:pPr lvl="1"/>
            <a:r>
              <a:rPr lang="en-US" dirty="0"/>
              <a:t>Is your uniform clean?</a:t>
            </a:r>
          </a:p>
          <a:p>
            <a:pPr lvl="1"/>
            <a:r>
              <a:rPr lang="en-US" dirty="0"/>
              <a:t>How’s your hair?</a:t>
            </a:r>
          </a:p>
          <a:p>
            <a:pPr lvl="1"/>
            <a:r>
              <a:rPr lang="en-US" dirty="0"/>
              <a:t>Is your shirt tucked in?</a:t>
            </a:r>
          </a:p>
          <a:p>
            <a:pPr lvl="1"/>
            <a:r>
              <a:rPr lang="en-US" dirty="0"/>
              <a:t>Are your shoes clean?</a:t>
            </a:r>
          </a:p>
          <a:p>
            <a:pPr lvl="1"/>
            <a:r>
              <a:rPr lang="en-US" dirty="0"/>
              <a:t>A mint or shot of mouthwash wouldn’t hurt…</a:t>
            </a:r>
          </a:p>
          <a:p>
            <a:pPr lvl="1"/>
            <a:r>
              <a:rPr lang="en-US" dirty="0"/>
              <a:t>A shot of deodorant may be in order…</a:t>
            </a:r>
          </a:p>
          <a:p>
            <a:pPr lvl="1"/>
            <a:r>
              <a:rPr lang="en-US" dirty="0"/>
              <a:t>Take that last puff…</a:t>
            </a:r>
          </a:p>
        </p:txBody>
      </p:sp>
      <p:sp>
        <p:nvSpPr>
          <p:cNvPr id="5" name="Text Placeholder 4"/>
          <p:cNvSpPr>
            <a:spLocks noGrp="1"/>
          </p:cNvSpPr>
          <p:nvPr>
            <p:ph type="body" sz="quarter" idx="14"/>
          </p:nvPr>
        </p:nvSpPr>
        <p:spPr>
          <a:xfrm>
            <a:off x="174625" y="614363"/>
            <a:ext cx="1759278" cy="215954"/>
          </a:xfrm>
        </p:spPr>
        <p:txBody>
          <a:bodyPr/>
          <a:lstStyle/>
          <a:p>
            <a:r>
              <a:rPr lang="en-US" dirty="0"/>
              <a:t>Technician Soft Skills</a:t>
            </a:r>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graphicFrame>
        <p:nvGraphicFramePr>
          <p:cNvPr id="2050" name="Object 2"/>
          <p:cNvGraphicFramePr>
            <a:graphicFrameLocks noChangeAspect="1"/>
          </p:cNvGraphicFramePr>
          <p:nvPr/>
        </p:nvGraphicFramePr>
        <p:xfrm>
          <a:off x="5392245" y="1784569"/>
          <a:ext cx="3162300" cy="3797300"/>
        </p:xfrm>
        <a:graphic>
          <a:graphicData uri="http://schemas.openxmlformats.org/presentationml/2006/ole">
            <p:oleObj spid="_x0000_s2063" r:id="rId4" imgW="4507937" imgH="5396825" progId="">
              <p:embed/>
            </p:oleObj>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Technician Selling Skills</a:t>
            </a:r>
            <a:endParaRPr lang="en-US" dirty="0"/>
          </a:p>
        </p:txBody>
      </p:sp>
      <p:sp>
        <p:nvSpPr>
          <p:cNvPr id="3" name="Subtitle 2"/>
          <p:cNvSpPr>
            <a:spLocks noGrp="1"/>
          </p:cNvSpPr>
          <p:nvPr>
            <p:ph type="subTitle" idx="1"/>
          </p:nvPr>
        </p:nvSpPr>
        <p:spPr/>
        <p:txBody>
          <a:bodyPr/>
          <a:lstStyle/>
          <a:p>
            <a:r>
              <a:rPr lang="en-US" dirty="0" smtClean="0"/>
              <a:t>Repair vs. Replacement</a:t>
            </a:r>
            <a:endParaRPr lang="en-US" dirty="0"/>
          </a:p>
        </p:txBody>
      </p:sp>
      <p:sp>
        <p:nvSpPr>
          <p:cNvPr id="4" name="Content Placeholder 3"/>
          <p:cNvSpPr>
            <a:spLocks noGrp="1"/>
          </p:cNvSpPr>
          <p:nvPr>
            <p:ph idx="13"/>
          </p:nvPr>
        </p:nvSpPr>
        <p:spPr>
          <a:xfrm>
            <a:off x="653587" y="2041756"/>
            <a:ext cx="4149642" cy="4351338"/>
          </a:xfrm>
        </p:spPr>
        <p:txBody>
          <a:bodyPr>
            <a:normAutofit/>
          </a:bodyPr>
          <a:lstStyle/>
          <a:p>
            <a:pPr marL="0" indent="0">
              <a:buNone/>
            </a:pPr>
            <a:r>
              <a:rPr lang="en-US" dirty="0" smtClean="0"/>
              <a:t>Go over your findings with the customer</a:t>
            </a:r>
          </a:p>
          <a:p>
            <a:r>
              <a:rPr lang="en-US" dirty="0" smtClean="0"/>
              <a:t>Remember, it’s not your job to decide for the customer</a:t>
            </a:r>
          </a:p>
          <a:p>
            <a:r>
              <a:rPr lang="en-US" dirty="0" smtClean="0"/>
              <a:t>Ask if a comfort advisor can come by to discuss replacement options</a:t>
            </a:r>
            <a:endParaRPr lang="en-US" dirty="0"/>
          </a:p>
        </p:txBody>
      </p:sp>
      <p:sp>
        <p:nvSpPr>
          <p:cNvPr id="5" name="Text Placeholder 4"/>
          <p:cNvSpPr>
            <a:spLocks noGrp="1"/>
          </p:cNvSpPr>
          <p:nvPr>
            <p:ph type="body" sz="quarter" idx="14"/>
          </p:nvPr>
        </p:nvSpPr>
        <p:spPr>
          <a:xfrm>
            <a:off x="174625" y="614363"/>
            <a:ext cx="1843361" cy="163403"/>
          </a:xfrm>
        </p:spPr>
        <p:txBody>
          <a:bodyPr/>
          <a:lstStyle/>
          <a:p>
            <a:r>
              <a:rPr lang="en-US" dirty="0" smtClean="0"/>
              <a:t>Technician Soft Skills</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9" name="Picture 2"/>
          <p:cNvPicPr>
            <a:picLocks noChangeAspect="1" noChangeArrowheads="1"/>
          </p:cNvPicPr>
          <p:nvPr/>
        </p:nvPicPr>
        <p:blipFill>
          <a:blip r:embed="rId3" cstate="print"/>
          <a:srcRect/>
          <a:stretch>
            <a:fillRect/>
          </a:stretch>
        </p:blipFill>
        <p:spPr bwMode="auto">
          <a:xfrm>
            <a:off x="4853812" y="2440453"/>
            <a:ext cx="3977280" cy="3182581"/>
          </a:xfrm>
          <a:prstGeom prst="rect">
            <a:avLst/>
          </a:prstGeom>
          <a:noFill/>
          <a:ln w="9525">
            <a:solidFill>
              <a:schemeClr val="tx1">
                <a:lumMod val="65000"/>
                <a:lumOff val="35000"/>
              </a:schemeClr>
            </a:solid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How to Successfully Approach a Customer</a:t>
            </a:r>
          </a:p>
        </p:txBody>
      </p:sp>
      <p:sp>
        <p:nvSpPr>
          <p:cNvPr id="3" name="Subtitle 2"/>
          <p:cNvSpPr>
            <a:spLocks noGrp="1"/>
          </p:cNvSpPr>
          <p:nvPr>
            <p:ph type="subTitle" idx="1"/>
          </p:nvPr>
        </p:nvSpPr>
        <p:spPr/>
        <p:txBody>
          <a:bodyPr/>
          <a:lstStyle/>
          <a:p>
            <a:r>
              <a:rPr lang="en-US" dirty="0"/>
              <a:t>Get Your Paperwork Ready</a:t>
            </a:r>
          </a:p>
        </p:txBody>
      </p:sp>
      <p:sp>
        <p:nvSpPr>
          <p:cNvPr id="5" name="Text Placeholder 4"/>
          <p:cNvSpPr>
            <a:spLocks noGrp="1"/>
          </p:cNvSpPr>
          <p:nvPr>
            <p:ph type="body" sz="quarter" idx="14"/>
          </p:nvPr>
        </p:nvSpPr>
        <p:spPr>
          <a:xfrm>
            <a:off x="174625" y="614363"/>
            <a:ext cx="1864382" cy="215954"/>
          </a:xfrm>
        </p:spPr>
        <p:txBody>
          <a:bodyPr/>
          <a:lstStyle/>
          <a:p>
            <a:r>
              <a:rPr lang="en-US" dirty="0"/>
              <a:t>Technician Soft Skills</a:t>
            </a:r>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3074" name="Picture 2"/>
          <p:cNvPicPr>
            <a:picLocks noChangeAspect="1" noChangeArrowheads="1"/>
          </p:cNvPicPr>
          <p:nvPr/>
        </p:nvPicPr>
        <p:blipFill>
          <a:blip r:embed="rId3" cstate="print"/>
          <a:srcRect/>
          <a:stretch>
            <a:fillRect/>
          </a:stretch>
        </p:blipFill>
        <p:spPr bwMode="auto">
          <a:xfrm>
            <a:off x="5327869" y="1901177"/>
            <a:ext cx="2922752" cy="3919145"/>
          </a:xfrm>
          <a:prstGeom prst="rect">
            <a:avLst/>
          </a:prstGeom>
          <a:noFill/>
          <a:ln w="9525">
            <a:solidFill>
              <a:schemeClr val="tx1"/>
            </a:solidFill>
            <a:miter lim="800000"/>
            <a:headEnd/>
            <a:tailEnd/>
          </a:ln>
        </p:spPr>
      </p:pic>
      <p:graphicFrame>
        <p:nvGraphicFramePr>
          <p:cNvPr id="9" name="Diagram 8"/>
          <p:cNvGraphicFramePr/>
          <p:nvPr/>
        </p:nvGraphicFramePr>
        <p:xfrm>
          <a:off x="788276" y="2081048"/>
          <a:ext cx="2858813" cy="34850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How to Successfully Approach a Customer</a:t>
            </a:r>
          </a:p>
        </p:txBody>
      </p:sp>
      <p:sp>
        <p:nvSpPr>
          <p:cNvPr id="3" name="Subtitle 2"/>
          <p:cNvSpPr>
            <a:spLocks noGrp="1"/>
          </p:cNvSpPr>
          <p:nvPr>
            <p:ph type="subTitle" idx="1"/>
          </p:nvPr>
        </p:nvSpPr>
        <p:spPr/>
        <p:txBody>
          <a:bodyPr/>
          <a:lstStyle/>
          <a:p>
            <a:r>
              <a:rPr lang="en-US" dirty="0"/>
              <a:t>Arriving at the Home</a:t>
            </a:r>
          </a:p>
        </p:txBody>
      </p:sp>
      <p:sp>
        <p:nvSpPr>
          <p:cNvPr id="4" name="Content Placeholder 3"/>
          <p:cNvSpPr>
            <a:spLocks noGrp="1"/>
          </p:cNvSpPr>
          <p:nvPr>
            <p:ph idx="13"/>
          </p:nvPr>
        </p:nvSpPr>
        <p:spPr>
          <a:xfrm>
            <a:off x="653587" y="2041756"/>
            <a:ext cx="4570054" cy="4351338"/>
          </a:xfrm>
        </p:spPr>
        <p:txBody>
          <a:bodyPr/>
          <a:lstStyle/>
          <a:p>
            <a:r>
              <a:rPr lang="en-US" dirty="0"/>
              <a:t>Determine the best place to park</a:t>
            </a:r>
          </a:p>
          <a:p>
            <a:pPr lvl="1"/>
            <a:r>
              <a:rPr lang="en-US" dirty="0"/>
              <a:t>Maximum advertising effect</a:t>
            </a:r>
          </a:p>
          <a:p>
            <a:pPr lvl="1"/>
            <a:r>
              <a:rPr lang="en-US" dirty="0"/>
              <a:t>Normal parking spot</a:t>
            </a:r>
          </a:p>
          <a:p>
            <a:pPr lvl="1"/>
            <a:r>
              <a:rPr lang="en-US" dirty="0"/>
              <a:t>Doesn’t block the customer’s vehicles</a:t>
            </a:r>
          </a:p>
          <a:p>
            <a:r>
              <a:rPr lang="en-US" dirty="0"/>
              <a:t>If your truck leaks oil, put cardboard under the engine</a:t>
            </a:r>
          </a:p>
          <a:p>
            <a:r>
              <a:rPr lang="en-US" dirty="0"/>
              <a:t>Go promptly to the door and knock</a:t>
            </a:r>
          </a:p>
          <a:p>
            <a:pPr lvl="1"/>
            <a:r>
              <a:rPr lang="en-US" dirty="0"/>
              <a:t>Only your clipboard and business card</a:t>
            </a:r>
          </a:p>
          <a:p>
            <a:pPr lvl="1"/>
            <a:r>
              <a:rPr lang="en-US" dirty="0"/>
              <a:t>Knock – don’t ring the doorbell</a:t>
            </a:r>
          </a:p>
          <a:p>
            <a:pPr lvl="1"/>
            <a:r>
              <a:rPr lang="en-US" dirty="0"/>
              <a:t>Step back from the door</a:t>
            </a:r>
          </a:p>
          <a:p>
            <a:endParaRPr lang="en-US" dirty="0"/>
          </a:p>
        </p:txBody>
      </p:sp>
      <p:sp>
        <p:nvSpPr>
          <p:cNvPr id="5" name="Text Placeholder 4"/>
          <p:cNvSpPr>
            <a:spLocks noGrp="1"/>
          </p:cNvSpPr>
          <p:nvPr>
            <p:ph type="body" sz="quarter" idx="14"/>
          </p:nvPr>
        </p:nvSpPr>
        <p:spPr>
          <a:xfrm>
            <a:off x="174625" y="614363"/>
            <a:ext cx="1643665" cy="205444"/>
          </a:xfrm>
        </p:spPr>
        <p:txBody>
          <a:bodyPr/>
          <a:lstStyle/>
          <a:p>
            <a:r>
              <a:rPr lang="en-US" dirty="0"/>
              <a:t>Technician Soft Skills</a:t>
            </a:r>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4098" name="Picture 2"/>
          <p:cNvPicPr>
            <a:picLocks noChangeAspect="1" noChangeArrowheads="1"/>
          </p:cNvPicPr>
          <p:nvPr/>
        </p:nvPicPr>
        <p:blipFill>
          <a:blip r:embed="rId3" cstate="print"/>
          <a:srcRect/>
          <a:stretch>
            <a:fillRect/>
          </a:stretch>
        </p:blipFill>
        <p:spPr bwMode="auto">
          <a:xfrm>
            <a:off x="5191452" y="1849821"/>
            <a:ext cx="3310702" cy="2115862"/>
          </a:xfrm>
          <a:prstGeom prst="rect">
            <a:avLst/>
          </a:prstGeom>
          <a:noFill/>
          <a:ln w="9525">
            <a:solidFill>
              <a:schemeClr val="tx1"/>
            </a:solid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5945132" y="3779512"/>
            <a:ext cx="2831005" cy="2198904"/>
          </a:xfrm>
          <a:prstGeom prst="rect">
            <a:avLst/>
          </a:prstGeom>
          <a:noFill/>
          <a:ln w="9525">
            <a:solidFill>
              <a:schemeClr val="tx1"/>
            </a:solid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How to Successfully Approach a Customer</a:t>
            </a:r>
          </a:p>
        </p:txBody>
      </p:sp>
      <p:sp>
        <p:nvSpPr>
          <p:cNvPr id="3" name="Subtitle 2"/>
          <p:cNvSpPr>
            <a:spLocks noGrp="1"/>
          </p:cNvSpPr>
          <p:nvPr>
            <p:ph type="subTitle" idx="1"/>
          </p:nvPr>
        </p:nvSpPr>
        <p:spPr/>
        <p:txBody>
          <a:bodyPr/>
          <a:lstStyle/>
          <a:p>
            <a:r>
              <a:rPr lang="en-US" dirty="0"/>
              <a:t>Communicate with the Customer</a:t>
            </a:r>
          </a:p>
        </p:txBody>
      </p:sp>
      <p:sp>
        <p:nvSpPr>
          <p:cNvPr id="4" name="Content Placeholder 3"/>
          <p:cNvSpPr>
            <a:spLocks noGrp="1"/>
          </p:cNvSpPr>
          <p:nvPr>
            <p:ph idx="13"/>
          </p:nvPr>
        </p:nvSpPr>
        <p:spPr>
          <a:xfrm>
            <a:off x="653587" y="2041756"/>
            <a:ext cx="4013006" cy="1342575"/>
          </a:xfrm>
        </p:spPr>
        <p:txBody>
          <a:bodyPr/>
          <a:lstStyle/>
          <a:p>
            <a:r>
              <a:rPr lang="en-US" dirty="0"/>
              <a:t>Be courteous</a:t>
            </a:r>
          </a:p>
          <a:p>
            <a:r>
              <a:rPr lang="en-US" dirty="0"/>
              <a:t>Show respect for the customer and their property</a:t>
            </a:r>
          </a:p>
          <a:p>
            <a:r>
              <a:rPr lang="en-US" dirty="0"/>
              <a:t>Have a pleasant greeting</a:t>
            </a:r>
          </a:p>
        </p:txBody>
      </p:sp>
      <p:sp>
        <p:nvSpPr>
          <p:cNvPr id="5" name="Text Placeholder 4"/>
          <p:cNvSpPr>
            <a:spLocks noGrp="1"/>
          </p:cNvSpPr>
          <p:nvPr>
            <p:ph type="body" sz="quarter" idx="14"/>
          </p:nvPr>
        </p:nvSpPr>
        <p:spPr>
          <a:xfrm>
            <a:off x="174625" y="614364"/>
            <a:ext cx="1748768" cy="194934"/>
          </a:xfrm>
        </p:spPr>
        <p:txBody>
          <a:bodyPr/>
          <a:lstStyle/>
          <a:p>
            <a:r>
              <a:rPr lang="en-US" dirty="0"/>
              <a:t>Technician Soft Skills</a:t>
            </a:r>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5122" name="Picture 2"/>
          <p:cNvPicPr>
            <a:picLocks noChangeAspect="1" noChangeArrowheads="1"/>
          </p:cNvPicPr>
          <p:nvPr/>
        </p:nvPicPr>
        <p:blipFill>
          <a:blip r:embed="rId3" cstate="print"/>
          <a:srcRect/>
          <a:stretch>
            <a:fillRect/>
          </a:stretch>
        </p:blipFill>
        <p:spPr bwMode="auto">
          <a:xfrm>
            <a:off x="4585577" y="1969556"/>
            <a:ext cx="4011886" cy="4154637"/>
          </a:xfrm>
          <a:prstGeom prst="rect">
            <a:avLst/>
          </a:prstGeom>
          <a:noFill/>
          <a:ln w="9525">
            <a:solidFill>
              <a:schemeClr val="tx1"/>
            </a:solid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667845" y="3573516"/>
            <a:ext cx="1962969" cy="1936969"/>
          </a:xfrm>
          <a:prstGeom prst="rect">
            <a:avLst/>
          </a:prstGeom>
          <a:noFill/>
          <a:ln w="9525">
            <a:solidFill>
              <a:schemeClr val="tx1"/>
            </a:solidFill>
            <a:miter lim="800000"/>
            <a:headEnd/>
            <a:tailEnd/>
          </a:ln>
        </p:spPr>
      </p:pic>
      <p:sp>
        <p:nvSpPr>
          <p:cNvPr id="10" name="Rounded Rectangular Callout 9"/>
          <p:cNvSpPr/>
          <p:nvPr/>
        </p:nvSpPr>
        <p:spPr>
          <a:xfrm>
            <a:off x="1965434" y="5349765"/>
            <a:ext cx="2186151" cy="788275"/>
          </a:xfrm>
          <a:prstGeom prst="wedgeRoundRectCallout">
            <a:avLst>
              <a:gd name="adj1" fmla="val -36742"/>
              <a:gd name="adj2" fmla="val -668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Open Sans Light" pitchFamily="34" charset="0"/>
                <a:ea typeface="Open Sans Light" pitchFamily="34" charset="0"/>
                <a:cs typeface="Open Sans Light" pitchFamily="34" charset="0"/>
              </a:rPr>
              <a:t>“Hi, I’m Steve, from ABC Heating &amp; Cooling</a:t>
            </a:r>
            <a:r>
              <a:rPr lang="en-US" dirty="0">
                <a:latin typeface="Open Sans Light" pitchFamily="34" charset="0"/>
                <a:ea typeface="Open Sans Light" pitchFamily="34" charset="0"/>
                <a:cs typeface="Open Sans Light" pitchFamily="34"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How to Successfully Approach a Customer</a:t>
            </a:r>
          </a:p>
        </p:txBody>
      </p:sp>
      <p:sp>
        <p:nvSpPr>
          <p:cNvPr id="3" name="Subtitle 2"/>
          <p:cNvSpPr>
            <a:spLocks noGrp="1"/>
          </p:cNvSpPr>
          <p:nvPr>
            <p:ph type="subTitle" idx="1"/>
          </p:nvPr>
        </p:nvSpPr>
        <p:spPr/>
        <p:txBody>
          <a:bodyPr/>
          <a:lstStyle/>
          <a:p>
            <a:r>
              <a:rPr lang="en-US" dirty="0"/>
              <a:t>Communicate with the Customer</a:t>
            </a:r>
          </a:p>
        </p:txBody>
      </p:sp>
      <p:sp>
        <p:nvSpPr>
          <p:cNvPr id="4" name="Content Placeholder 3"/>
          <p:cNvSpPr>
            <a:spLocks noGrp="1"/>
          </p:cNvSpPr>
          <p:nvPr>
            <p:ph idx="13"/>
          </p:nvPr>
        </p:nvSpPr>
        <p:spPr>
          <a:xfrm>
            <a:off x="653587" y="2041756"/>
            <a:ext cx="3865861" cy="4351338"/>
          </a:xfrm>
        </p:spPr>
        <p:txBody>
          <a:bodyPr/>
          <a:lstStyle/>
          <a:p>
            <a:r>
              <a:rPr lang="en-US" dirty="0"/>
              <a:t>Verify the appointment</a:t>
            </a:r>
          </a:p>
          <a:p>
            <a:r>
              <a:rPr lang="en-US" dirty="0"/>
              <a:t>State why you are there</a:t>
            </a:r>
          </a:p>
          <a:p>
            <a:r>
              <a:rPr lang="en-US" dirty="0"/>
              <a:t>Make sure you are talking to the customer</a:t>
            </a:r>
          </a:p>
        </p:txBody>
      </p:sp>
      <p:sp>
        <p:nvSpPr>
          <p:cNvPr id="5" name="Text Placeholder 4"/>
          <p:cNvSpPr>
            <a:spLocks noGrp="1"/>
          </p:cNvSpPr>
          <p:nvPr>
            <p:ph type="body" sz="quarter" idx="14"/>
          </p:nvPr>
        </p:nvSpPr>
        <p:spPr>
          <a:xfrm>
            <a:off x="174625" y="614363"/>
            <a:ext cx="1622644" cy="226465"/>
          </a:xfrm>
        </p:spPr>
        <p:txBody>
          <a:bodyPr/>
          <a:lstStyle/>
          <a:p>
            <a:r>
              <a:rPr lang="en-US" dirty="0"/>
              <a:t>Technician Soft Skills</a:t>
            </a:r>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8" name="Picture 3"/>
          <p:cNvPicPr>
            <a:picLocks noChangeAspect="1" noChangeArrowheads="1"/>
          </p:cNvPicPr>
          <p:nvPr/>
        </p:nvPicPr>
        <p:blipFill>
          <a:blip r:embed="rId3" cstate="print"/>
          <a:srcRect/>
          <a:stretch>
            <a:fillRect/>
          </a:stretch>
        </p:blipFill>
        <p:spPr bwMode="auto">
          <a:xfrm>
            <a:off x="5639238" y="2106575"/>
            <a:ext cx="2853121" cy="2815331"/>
          </a:xfrm>
          <a:prstGeom prst="rect">
            <a:avLst/>
          </a:prstGeom>
          <a:noFill/>
          <a:ln w="9525">
            <a:solidFill>
              <a:schemeClr val="tx1"/>
            </a:solidFill>
            <a:miter lim="800000"/>
            <a:headEnd/>
            <a:tailEnd/>
          </a:ln>
        </p:spPr>
      </p:pic>
      <p:sp>
        <p:nvSpPr>
          <p:cNvPr id="9" name="Rounded Rectangular Callout 8"/>
          <p:cNvSpPr/>
          <p:nvPr/>
        </p:nvSpPr>
        <p:spPr>
          <a:xfrm>
            <a:off x="3163614" y="4593021"/>
            <a:ext cx="2690648" cy="1355834"/>
          </a:xfrm>
          <a:prstGeom prst="wedgeRoundRectCallout">
            <a:avLst>
              <a:gd name="adj1" fmla="val 50471"/>
              <a:gd name="adj2" fmla="val -780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Open Sans Light" pitchFamily="34" charset="0"/>
                <a:ea typeface="Open Sans Light" pitchFamily="34" charset="0"/>
                <a:cs typeface="Open Sans Light" pitchFamily="34" charset="0"/>
              </a:rPr>
              <a:t>“I believe you requested a performance tune-up today.  Are you Mrs. Jones?”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How to Successfully Approach a Customer</a:t>
            </a:r>
          </a:p>
        </p:txBody>
      </p:sp>
      <p:sp>
        <p:nvSpPr>
          <p:cNvPr id="3" name="Subtitle 2"/>
          <p:cNvSpPr>
            <a:spLocks noGrp="1"/>
          </p:cNvSpPr>
          <p:nvPr>
            <p:ph type="subTitle" idx="1"/>
          </p:nvPr>
        </p:nvSpPr>
        <p:spPr/>
        <p:txBody>
          <a:bodyPr/>
          <a:lstStyle/>
          <a:p>
            <a:r>
              <a:rPr lang="en-US" dirty="0"/>
              <a:t>Communicate with the Customer</a:t>
            </a:r>
          </a:p>
        </p:txBody>
      </p:sp>
      <p:sp>
        <p:nvSpPr>
          <p:cNvPr id="4" name="Content Placeholder 3"/>
          <p:cNvSpPr>
            <a:spLocks noGrp="1"/>
          </p:cNvSpPr>
          <p:nvPr>
            <p:ph idx="13"/>
          </p:nvPr>
        </p:nvSpPr>
        <p:spPr>
          <a:xfrm>
            <a:off x="653587" y="2041756"/>
            <a:ext cx="3529530" cy="4351338"/>
          </a:xfrm>
        </p:spPr>
        <p:txBody>
          <a:bodyPr/>
          <a:lstStyle/>
          <a:p>
            <a:r>
              <a:rPr lang="en-US" dirty="0"/>
              <a:t>If the person who answered the door is not the customer, start over when the customer comes to the door</a:t>
            </a:r>
          </a:p>
          <a:p>
            <a:r>
              <a:rPr lang="en-US" dirty="0"/>
              <a:t>Don’t walk past the customer</a:t>
            </a:r>
          </a:p>
          <a:p>
            <a:r>
              <a:rPr lang="en-US" dirty="0"/>
              <a:t>Ask permission &amp; have the customer show you where to go</a:t>
            </a:r>
          </a:p>
        </p:txBody>
      </p:sp>
      <p:sp>
        <p:nvSpPr>
          <p:cNvPr id="5" name="Text Placeholder 4"/>
          <p:cNvSpPr>
            <a:spLocks noGrp="1"/>
          </p:cNvSpPr>
          <p:nvPr>
            <p:ph type="body" sz="quarter" idx="14"/>
          </p:nvPr>
        </p:nvSpPr>
        <p:spPr>
          <a:xfrm>
            <a:off x="174625" y="614363"/>
            <a:ext cx="1811830" cy="226465"/>
          </a:xfrm>
        </p:spPr>
        <p:txBody>
          <a:bodyPr/>
          <a:lstStyle/>
          <a:p>
            <a:r>
              <a:rPr lang="en-US" dirty="0"/>
              <a:t>Technician Soft Skills</a:t>
            </a:r>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pic>
        <p:nvPicPr>
          <p:cNvPr id="6146" name="Picture 2"/>
          <p:cNvPicPr>
            <a:picLocks noChangeAspect="1" noChangeArrowheads="1"/>
          </p:cNvPicPr>
          <p:nvPr/>
        </p:nvPicPr>
        <p:blipFill>
          <a:blip r:embed="rId3" cstate="print"/>
          <a:srcRect/>
          <a:stretch>
            <a:fillRect/>
          </a:stretch>
        </p:blipFill>
        <p:spPr bwMode="auto">
          <a:xfrm>
            <a:off x="4439306" y="2081946"/>
            <a:ext cx="4053052" cy="3053669"/>
          </a:xfrm>
          <a:prstGeom prst="rect">
            <a:avLst/>
          </a:prstGeom>
          <a:noFill/>
          <a:ln w="9525">
            <a:solidFill>
              <a:schemeClr val="tx1"/>
            </a:solidFill>
            <a:miter lim="800000"/>
            <a:headEnd/>
            <a:tailEnd/>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Johnstone Master">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1" id="{F223FABB-363A-4BBE-9208-5F426284ED12}" vid="{81B3687B-AA7C-4A34-801F-1A98BC953B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Johnstone Master</Template>
  <TotalTime>534</TotalTime>
  <Words>5652</Words>
  <Application>Microsoft Office PowerPoint</Application>
  <PresentationFormat>On-screen Show (4:3)</PresentationFormat>
  <Paragraphs>419</Paragraphs>
  <Slides>40</Slides>
  <Notes>38</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40</vt:i4>
      </vt:variant>
    </vt:vector>
  </HeadingPairs>
  <TitlesOfParts>
    <vt:vector size="41" baseType="lpstr">
      <vt:lpstr>Johnstone Master</vt:lpstr>
      <vt:lpstr>Slide 1</vt:lpstr>
      <vt:lpstr>Technician Soft Skills</vt:lpstr>
      <vt:lpstr>How to Successfully Approach a Customer</vt:lpstr>
      <vt:lpstr>How to Successfully Approach a Customer</vt:lpstr>
      <vt:lpstr>How to Successfully Approach a Customer</vt:lpstr>
      <vt:lpstr>How to Successfully Approach a Customer</vt:lpstr>
      <vt:lpstr>How to Successfully Approach a Customer</vt:lpstr>
      <vt:lpstr>How to Successfully Approach a Customer</vt:lpstr>
      <vt:lpstr>How to Successfully Approach a Customer</vt:lpstr>
      <vt:lpstr>How to Successfully Approach a Customer</vt:lpstr>
      <vt:lpstr>How to Successfully Approach a Customer</vt:lpstr>
      <vt:lpstr>How to Successfully Approach a Customer</vt:lpstr>
      <vt:lpstr>How to Successfully Approach a Customer</vt:lpstr>
      <vt:lpstr>Technician Selling Skills</vt:lpstr>
      <vt:lpstr>Technician Selling Skills</vt:lpstr>
      <vt:lpstr>Technician Selling Skills</vt:lpstr>
      <vt:lpstr>Technician Selling Skills</vt:lpstr>
      <vt:lpstr>Technician Selling Skills</vt:lpstr>
      <vt:lpstr>Technician Selling Skills</vt:lpstr>
      <vt:lpstr>Technician Selling Skills</vt:lpstr>
      <vt:lpstr>Technician Selling Skills</vt:lpstr>
      <vt:lpstr>Technician Selling Skills</vt:lpstr>
      <vt:lpstr>Technician Selling Skills</vt:lpstr>
      <vt:lpstr>Technician Selling Skills</vt:lpstr>
      <vt:lpstr>Technician Selling Skills</vt:lpstr>
      <vt:lpstr>Technician Selling Skills</vt:lpstr>
      <vt:lpstr>Technician Selling Skills</vt:lpstr>
      <vt:lpstr>Technician Selling Skills</vt:lpstr>
      <vt:lpstr>Technician Selling Skills</vt:lpstr>
      <vt:lpstr>Technician Selling Skills</vt:lpstr>
      <vt:lpstr>Technician Selling Skills</vt:lpstr>
      <vt:lpstr>Technician Selling Skills</vt:lpstr>
      <vt:lpstr>Technician Selling Skills</vt:lpstr>
      <vt:lpstr>Technician Selling Skills</vt:lpstr>
      <vt:lpstr>Technician Selling Skills</vt:lpstr>
      <vt:lpstr>Technician Selling Skills</vt:lpstr>
      <vt:lpstr>Technician Selling Skills</vt:lpstr>
      <vt:lpstr>Technician Selling Skills</vt:lpstr>
      <vt:lpstr>Technician Selling Skills</vt:lpstr>
      <vt:lpstr>Technician Selling Skills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owner</cp:lastModifiedBy>
  <cp:revision>88</cp:revision>
  <dcterms:created xsi:type="dcterms:W3CDTF">2017-02-22T00:29:48Z</dcterms:created>
  <dcterms:modified xsi:type="dcterms:W3CDTF">2017-02-24T00:38:36Z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6C3DE27C-D785-439A-A121-F21BB544A874</vt:lpwstr>
  </property>
  <property fmtid="{D5CDD505-2E9C-101B-9397-08002B2CF9AE}" pid="3" name="ArticulatePath">
    <vt:lpwstr>Presentation1</vt:lpwstr>
  </property>
</Properties>
</file>