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custDataLst>
    <p:tags r:id="rId2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C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4783" autoAdjust="0"/>
  </p:normalViewPr>
  <p:slideViewPr>
    <p:cSldViewPr snapToGrid="0">
      <p:cViewPr varScale="1">
        <p:scale>
          <a:sx n="69" d="100"/>
          <a:sy n="69" d="100"/>
        </p:scale>
        <p:origin x="1986"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image" Target="../media/image19.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image" Target="../media/image3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B9629B-3723-4D96-B909-7E0D53D591D2}" type="datetimeFigureOut">
              <a:rPr lang="en-US" smtClean="0"/>
              <a:t>6/8/2017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5E3FAA-7967-4121-B7BA-64EC88FDC988}" type="slidenum">
              <a:rPr lang="en-US" smtClean="0"/>
              <a:t>‹#›</a:t>
            </a:fld>
            <a:endParaRPr lang="en-US"/>
          </a:p>
        </p:txBody>
      </p:sp>
    </p:spTree>
    <p:extLst>
      <p:ext uri="{BB962C8B-B14F-4D97-AF65-F5344CB8AC3E}">
        <p14:creationId xmlns:p14="http://schemas.microsoft.com/office/powerpoint/2010/main" val="1216718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Ductless mini-split systems give you the ability to provide a localized heating or cooling solution to your customers' comfort needs.   Because of their flexible design, mini-splits are great solution when a traditional ducted system would be too costly or difficult to install.   </a:t>
            </a:r>
          </a:p>
          <a:p>
            <a:endParaRPr lang="en-US" dirty="0"/>
          </a:p>
        </p:txBody>
      </p:sp>
      <p:sp>
        <p:nvSpPr>
          <p:cNvPr id="4" name="Slide Number Placeholder 3"/>
          <p:cNvSpPr>
            <a:spLocks noGrp="1"/>
          </p:cNvSpPr>
          <p:nvPr>
            <p:ph type="sldNum" sz="quarter" idx="10"/>
          </p:nvPr>
        </p:nvSpPr>
        <p:spPr/>
        <p:txBody>
          <a:bodyPr/>
          <a:lstStyle/>
          <a:p>
            <a:fld id="{965E3FAA-7967-4121-B7BA-64EC88FDC988}" type="slidenum">
              <a:rPr lang="en-US" smtClean="0"/>
              <a:t>2</a:t>
            </a:fld>
            <a:endParaRPr lang="en-US"/>
          </a:p>
        </p:txBody>
      </p:sp>
    </p:spTree>
    <p:extLst>
      <p:ext uri="{BB962C8B-B14F-4D97-AF65-F5344CB8AC3E}">
        <p14:creationId xmlns:p14="http://schemas.microsoft.com/office/powerpoint/2010/main" val="2435525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Whereas standard window units blast air into a home at full force,  a mini-split system uses inverter technology that enables the system to slowly ramp up to full speed, delivering only the air that is needed to achieve the desired comfort level, all while using only minimal energy.</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65E3FAA-7967-4121-B7BA-64EC88FDC988}" type="slidenum">
              <a:rPr lang="en-US" smtClean="0"/>
              <a:t>11</a:t>
            </a:fld>
            <a:endParaRPr lang="en-US"/>
          </a:p>
        </p:txBody>
      </p:sp>
    </p:spTree>
    <p:extLst>
      <p:ext uri="{BB962C8B-B14F-4D97-AF65-F5344CB8AC3E}">
        <p14:creationId xmlns:p14="http://schemas.microsoft.com/office/powerpoint/2010/main" val="1730099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 mini-split system offers a great alternative to traditional zoning.   Zoning in a retrofit application can be done, but it can be difficult.  A mini-split system allows you to condition only the room you are using, saving the energy that you might've been using to heat or cool the entire home, even the rooms without anyone in them.</a:t>
            </a:r>
          </a:p>
          <a:p>
            <a:endParaRPr lang="en-US" dirty="0"/>
          </a:p>
        </p:txBody>
      </p:sp>
      <p:sp>
        <p:nvSpPr>
          <p:cNvPr id="4" name="Slide Number Placeholder 3"/>
          <p:cNvSpPr>
            <a:spLocks noGrp="1"/>
          </p:cNvSpPr>
          <p:nvPr>
            <p:ph type="sldNum" sz="quarter" idx="10"/>
          </p:nvPr>
        </p:nvSpPr>
        <p:spPr/>
        <p:txBody>
          <a:bodyPr/>
          <a:lstStyle/>
          <a:p>
            <a:fld id="{965E3FAA-7967-4121-B7BA-64EC88FDC988}" type="slidenum">
              <a:rPr lang="en-US" smtClean="0"/>
              <a:t>12</a:t>
            </a:fld>
            <a:endParaRPr lang="en-US"/>
          </a:p>
        </p:txBody>
      </p:sp>
    </p:spTree>
    <p:extLst>
      <p:ext uri="{BB962C8B-B14F-4D97-AF65-F5344CB8AC3E}">
        <p14:creationId xmlns:p14="http://schemas.microsoft.com/office/powerpoint/2010/main" val="4347135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 mini-split system is also very quiet.   Low sound operation down to **</a:t>
            </a:r>
            <a:r>
              <a:rPr lang="en-US" sz="1200" kern="1200" dirty="0" smtClean="0">
                <a:solidFill>
                  <a:srgbClr val="FF0000"/>
                </a:solidFill>
                <a:latin typeface="+mn-lt"/>
                <a:ea typeface="+mn-ea"/>
                <a:cs typeface="+mn-cs"/>
              </a:rPr>
              <a:t>53**</a:t>
            </a:r>
            <a:r>
              <a:rPr lang="en-US" sz="1200" kern="1200" dirty="0" smtClean="0">
                <a:solidFill>
                  <a:schemeClr val="tx1"/>
                </a:solidFill>
                <a:latin typeface="+mn-lt"/>
                <a:ea typeface="+mn-ea"/>
                <a:cs typeface="+mn-cs"/>
              </a:rPr>
              <a:t> DBA for the outdoor unit and **26** DBA for the indoor unit means that the homeowner will barely notice it enhancing the level of comfort.</a:t>
            </a:r>
          </a:p>
          <a:p>
            <a:endParaRPr lang="en-US" dirty="0"/>
          </a:p>
        </p:txBody>
      </p:sp>
      <p:sp>
        <p:nvSpPr>
          <p:cNvPr id="4" name="Slide Number Placeholder 3"/>
          <p:cNvSpPr>
            <a:spLocks noGrp="1"/>
          </p:cNvSpPr>
          <p:nvPr>
            <p:ph type="sldNum" sz="quarter" idx="10"/>
          </p:nvPr>
        </p:nvSpPr>
        <p:spPr/>
        <p:txBody>
          <a:bodyPr/>
          <a:lstStyle/>
          <a:p>
            <a:fld id="{965E3FAA-7967-4121-B7BA-64EC88FDC988}" type="slidenum">
              <a:rPr lang="en-US" smtClean="0"/>
              <a:t>13</a:t>
            </a:fld>
            <a:endParaRPr lang="en-US"/>
          </a:p>
        </p:txBody>
      </p:sp>
    </p:spTree>
    <p:extLst>
      <p:ext uri="{BB962C8B-B14F-4D97-AF65-F5344CB8AC3E}">
        <p14:creationId xmlns:p14="http://schemas.microsoft.com/office/powerpoint/2010/main" val="33862960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Energy efficiency is another important benefit of a mini-split system.   Customers can expect to see significant energy savings with units that are rated up to 26.1 seer and 11.0 HSP.   Most mini-split systems have also earned the energy star label, having met or exceeded guidelines set forth by the US Environmental Protection Agency.  Finally, mini-split systems may be eligible for government tax credits for your customers as well as rebate programs from local utility companies.   Advise homeowners to consult their tax advisors for more detailed information.</a:t>
            </a:r>
          </a:p>
          <a:p>
            <a:endParaRPr lang="en-US" dirty="0"/>
          </a:p>
        </p:txBody>
      </p:sp>
      <p:sp>
        <p:nvSpPr>
          <p:cNvPr id="4" name="Slide Number Placeholder 3"/>
          <p:cNvSpPr>
            <a:spLocks noGrp="1"/>
          </p:cNvSpPr>
          <p:nvPr>
            <p:ph type="sldNum" sz="quarter" idx="10"/>
          </p:nvPr>
        </p:nvSpPr>
        <p:spPr/>
        <p:txBody>
          <a:bodyPr/>
          <a:lstStyle/>
          <a:p>
            <a:fld id="{965E3FAA-7967-4121-B7BA-64EC88FDC988}" type="slidenum">
              <a:rPr lang="en-US" smtClean="0"/>
              <a:t>14</a:t>
            </a:fld>
            <a:endParaRPr lang="en-US"/>
          </a:p>
        </p:txBody>
      </p:sp>
    </p:spTree>
    <p:extLst>
      <p:ext uri="{BB962C8B-B14F-4D97-AF65-F5344CB8AC3E}">
        <p14:creationId xmlns:p14="http://schemas.microsoft.com/office/powerpoint/2010/main" val="1977607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Another advantage of the mini-split system is that unlike window units, a mini-split system does not leave a home vulnerable to insects, weather elements, or theft.  Though window units offer convenient cooling, they also offer convenient access for thieves to enter a home, not to mention that window units are historically inefficient and very noisy.</a:t>
            </a:r>
          </a:p>
          <a:p>
            <a:endParaRPr lang="en-US" dirty="0"/>
          </a:p>
        </p:txBody>
      </p:sp>
      <p:sp>
        <p:nvSpPr>
          <p:cNvPr id="4" name="Slide Number Placeholder 3"/>
          <p:cNvSpPr>
            <a:spLocks noGrp="1"/>
          </p:cNvSpPr>
          <p:nvPr>
            <p:ph type="sldNum" sz="quarter" idx="10"/>
          </p:nvPr>
        </p:nvSpPr>
        <p:spPr/>
        <p:txBody>
          <a:bodyPr/>
          <a:lstStyle/>
          <a:p>
            <a:fld id="{965E3FAA-7967-4121-B7BA-64EC88FDC988}" type="slidenum">
              <a:rPr lang="en-US" smtClean="0"/>
              <a:t>15</a:t>
            </a:fld>
            <a:endParaRPr lang="en-US"/>
          </a:p>
        </p:txBody>
      </p:sp>
    </p:spTree>
    <p:extLst>
      <p:ext uri="{BB962C8B-B14F-4D97-AF65-F5344CB8AC3E}">
        <p14:creationId xmlns:p14="http://schemas.microsoft.com/office/powerpoint/2010/main" val="2998696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Selling mini-split systems gives you the opportunity to expand your offerings to your customers.   You have a quality, reliable product to solve the unique needs of homeowners whose existing heating and cooling system needs supplementing, and as described earlier, mini-split systems are very easy to install.  Since you don't have to worry with thermostat wiring or ductwork, you can set up the system with minimal hassle and complication.   In addition to helping you solve many of your customers' comfort problems.</a:t>
            </a:r>
          </a:p>
          <a:p>
            <a:endParaRPr lang="en-US" dirty="0"/>
          </a:p>
        </p:txBody>
      </p:sp>
      <p:sp>
        <p:nvSpPr>
          <p:cNvPr id="4" name="Slide Number Placeholder 3"/>
          <p:cNvSpPr>
            <a:spLocks noGrp="1"/>
          </p:cNvSpPr>
          <p:nvPr>
            <p:ph type="sldNum" sz="quarter" idx="10"/>
          </p:nvPr>
        </p:nvSpPr>
        <p:spPr/>
        <p:txBody>
          <a:bodyPr/>
          <a:lstStyle/>
          <a:p>
            <a:fld id="{965E3FAA-7967-4121-B7BA-64EC88FDC988}" type="slidenum">
              <a:rPr lang="en-US" smtClean="0"/>
              <a:t>16</a:t>
            </a:fld>
            <a:endParaRPr lang="en-US"/>
          </a:p>
        </p:txBody>
      </p:sp>
    </p:spTree>
    <p:extLst>
      <p:ext uri="{BB962C8B-B14F-4D97-AF65-F5344CB8AC3E}">
        <p14:creationId xmlns:p14="http://schemas.microsoft.com/office/powerpoint/2010/main" val="15510608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When you approach a customer about a mini-split system, of course you want to first connect the benefits of the system with the customer's particular needs, whether they have added onto their home or they have a media room where more heat is generated than the rest of the house, but you want to explain all of the benefits that the system has to offer.   However, keep in mind that the more technical benefits may require you to relay the information in terms the customer will understand.  The average homeowner will not be familiar with the significance of numbers associated with terms like SEER or dB so it's critical to your selling story to help your customers understand the relevance of the product's benefits.</a:t>
            </a:r>
          </a:p>
          <a:p>
            <a:endParaRPr lang="en-US" dirty="0"/>
          </a:p>
        </p:txBody>
      </p:sp>
      <p:sp>
        <p:nvSpPr>
          <p:cNvPr id="4" name="Slide Number Placeholder 3"/>
          <p:cNvSpPr>
            <a:spLocks noGrp="1"/>
          </p:cNvSpPr>
          <p:nvPr>
            <p:ph type="sldNum" sz="quarter" idx="10"/>
          </p:nvPr>
        </p:nvSpPr>
        <p:spPr/>
        <p:txBody>
          <a:bodyPr/>
          <a:lstStyle/>
          <a:p>
            <a:fld id="{965E3FAA-7967-4121-B7BA-64EC88FDC988}" type="slidenum">
              <a:rPr lang="en-US" smtClean="0"/>
              <a:t>17</a:t>
            </a:fld>
            <a:endParaRPr lang="en-US"/>
          </a:p>
        </p:txBody>
      </p:sp>
    </p:spTree>
    <p:extLst>
      <p:ext uri="{BB962C8B-B14F-4D97-AF65-F5344CB8AC3E}">
        <p14:creationId xmlns:p14="http://schemas.microsoft.com/office/powerpoint/2010/main" val="8925316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For example, when talking about the low sound levels of the mini-split system, you could explain to the homeowner that a whisper is around 20 dB and light rainfall is 30 dB, so this puts into perspective how quiet the indoor unit is at 26 dB.</a:t>
            </a:r>
          </a:p>
          <a:p>
            <a:endParaRPr lang="en-US" dirty="0"/>
          </a:p>
        </p:txBody>
      </p:sp>
      <p:sp>
        <p:nvSpPr>
          <p:cNvPr id="4" name="Slide Number Placeholder 3"/>
          <p:cNvSpPr>
            <a:spLocks noGrp="1"/>
          </p:cNvSpPr>
          <p:nvPr>
            <p:ph type="sldNum" sz="quarter" idx="10"/>
          </p:nvPr>
        </p:nvSpPr>
        <p:spPr/>
        <p:txBody>
          <a:bodyPr/>
          <a:lstStyle/>
          <a:p>
            <a:fld id="{965E3FAA-7967-4121-B7BA-64EC88FDC988}" type="slidenum">
              <a:rPr lang="en-US" smtClean="0"/>
              <a:t>18</a:t>
            </a:fld>
            <a:endParaRPr lang="en-US"/>
          </a:p>
        </p:txBody>
      </p:sp>
    </p:spTree>
    <p:extLst>
      <p:ext uri="{BB962C8B-B14F-4D97-AF65-F5344CB8AC3E}">
        <p14:creationId xmlns:p14="http://schemas.microsoft.com/office/powerpoint/2010/main" val="24282963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Here's another great way to relate this to a homeowner:  the sound rating of a typical conversation at the kitchen table is 60 DBA and a very quiet calm room is about 40 DBA, so a mini-split indoor unit is much quieter than a library.</a:t>
            </a:r>
            <a:endParaRPr lang="en-US" dirty="0"/>
          </a:p>
        </p:txBody>
      </p:sp>
      <p:sp>
        <p:nvSpPr>
          <p:cNvPr id="4" name="Slide Number Placeholder 3"/>
          <p:cNvSpPr>
            <a:spLocks noGrp="1"/>
          </p:cNvSpPr>
          <p:nvPr>
            <p:ph type="sldNum" sz="quarter" idx="10"/>
          </p:nvPr>
        </p:nvSpPr>
        <p:spPr/>
        <p:txBody>
          <a:bodyPr/>
          <a:lstStyle/>
          <a:p>
            <a:fld id="{965E3FAA-7967-4121-B7BA-64EC88FDC988}" type="slidenum">
              <a:rPr lang="en-US" smtClean="0"/>
              <a:t>19</a:t>
            </a:fld>
            <a:endParaRPr lang="en-US"/>
          </a:p>
        </p:txBody>
      </p:sp>
    </p:spTree>
    <p:extLst>
      <p:ext uri="{BB962C8B-B14F-4D97-AF65-F5344CB8AC3E}">
        <p14:creationId xmlns:p14="http://schemas.microsoft.com/office/powerpoint/2010/main" val="414822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Here's another example.   When discussing energy efficiency, you might compare SEER ratings to miles per gallon.   Just as a higher number means you're getting more mileage for your money spent on gas to run the vehicle, a higher SEER number means you're getting more mileage out of the money you spend on that energy to run the air conditioner or heat pump.   It would also be helpful to explain to the customer that today the minimum SEER rating on any new air conditioner  according to federal regulation is 13, so compared to that at up to 26.1 SEER, the mini-split air conditioner provides an opportunity for significant savings.</a:t>
            </a:r>
            <a:endParaRPr lang="en-US" sz="1200" kern="1200" smtClean="0">
              <a:solidFill>
                <a:schemeClr val="tx1"/>
              </a:solidFill>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965E3FAA-7967-4121-B7BA-64EC88FDC988}" type="slidenum">
              <a:rPr lang="en-US" smtClean="0"/>
              <a:t>20</a:t>
            </a:fld>
            <a:endParaRPr lang="en-US"/>
          </a:p>
        </p:txBody>
      </p:sp>
    </p:spTree>
    <p:extLst>
      <p:ext uri="{BB962C8B-B14F-4D97-AF65-F5344CB8AC3E}">
        <p14:creationId xmlns:p14="http://schemas.microsoft.com/office/powerpoint/2010/main" val="2775851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Let's start with a quick overview of what exactly a ductless mini-split is.  A ductless mini-split is a small air conditioner or heat pump system and is very similar to a traditional system in that it consists of a condenser, evaporator, and blower, but with the mini-split there is no ductwork and there is no thermostat wiring.</a:t>
            </a:r>
          </a:p>
          <a:p>
            <a:endParaRPr lang="en-US" dirty="0"/>
          </a:p>
        </p:txBody>
      </p:sp>
      <p:sp>
        <p:nvSpPr>
          <p:cNvPr id="4" name="Slide Number Placeholder 3"/>
          <p:cNvSpPr>
            <a:spLocks noGrp="1"/>
          </p:cNvSpPr>
          <p:nvPr>
            <p:ph type="sldNum" sz="quarter" idx="10"/>
          </p:nvPr>
        </p:nvSpPr>
        <p:spPr/>
        <p:txBody>
          <a:bodyPr/>
          <a:lstStyle/>
          <a:p>
            <a:fld id="{965E3FAA-7967-4121-B7BA-64EC88FDC988}" type="slidenum">
              <a:rPr lang="en-US" smtClean="0"/>
              <a:t>3</a:t>
            </a:fld>
            <a:endParaRPr lang="en-US"/>
          </a:p>
        </p:txBody>
      </p:sp>
    </p:spTree>
    <p:extLst>
      <p:ext uri="{BB962C8B-B14F-4D97-AF65-F5344CB8AC3E}">
        <p14:creationId xmlns:p14="http://schemas.microsoft.com/office/powerpoint/2010/main" val="2022351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So why is now a good time to add mini-splits to the cooling product lineup?  For one thing, in the last few years as the housing market has improved, there has been a steady recent increase in remodeling among homeowners and this trend promises to continue in the near future.</a:t>
            </a:r>
          </a:p>
          <a:p>
            <a:endParaRPr lang="en-US" dirty="0"/>
          </a:p>
        </p:txBody>
      </p:sp>
      <p:sp>
        <p:nvSpPr>
          <p:cNvPr id="4" name="Slide Number Placeholder 3"/>
          <p:cNvSpPr>
            <a:spLocks noGrp="1"/>
          </p:cNvSpPr>
          <p:nvPr>
            <p:ph type="sldNum" sz="quarter" idx="10"/>
          </p:nvPr>
        </p:nvSpPr>
        <p:spPr/>
        <p:txBody>
          <a:bodyPr/>
          <a:lstStyle/>
          <a:p>
            <a:fld id="{965E3FAA-7967-4121-B7BA-64EC88FDC988}" type="slidenum">
              <a:rPr lang="en-US" smtClean="0"/>
              <a:t>4</a:t>
            </a:fld>
            <a:endParaRPr lang="en-US"/>
          </a:p>
        </p:txBody>
      </p:sp>
    </p:spTree>
    <p:extLst>
      <p:ext uri="{BB962C8B-B14F-4D97-AF65-F5344CB8AC3E}">
        <p14:creationId xmlns:p14="http://schemas.microsoft.com/office/powerpoint/2010/main" val="617679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Residential mini-splits offer a simple, affordable, cost-effective, and reliable cooling and heating solution for room additions, but they're also great for specific rooms needing cooling and heat, such as sunrooms, media rooms where extra heat is often generated, home offices, upstairs bedrooms, and  rooms at the end of a duct run that don't heat or cool to desired comfort levels.</a:t>
            </a:r>
          </a:p>
          <a:p>
            <a:endParaRPr lang="en-US" dirty="0"/>
          </a:p>
        </p:txBody>
      </p:sp>
      <p:sp>
        <p:nvSpPr>
          <p:cNvPr id="4" name="Slide Number Placeholder 3"/>
          <p:cNvSpPr>
            <a:spLocks noGrp="1"/>
          </p:cNvSpPr>
          <p:nvPr>
            <p:ph type="sldNum" sz="quarter" idx="10"/>
          </p:nvPr>
        </p:nvSpPr>
        <p:spPr/>
        <p:txBody>
          <a:bodyPr/>
          <a:lstStyle/>
          <a:p>
            <a:fld id="{965E3FAA-7967-4121-B7BA-64EC88FDC988}" type="slidenum">
              <a:rPr lang="en-US" smtClean="0"/>
              <a:t>5</a:t>
            </a:fld>
            <a:endParaRPr lang="en-US"/>
          </a:p>
        </p:txBody>
      </p:sp>
    </p:spTree>
    <p:extLst>
      <p:ext uri="{BB962C8B-B14F-4D97-AF65-F5344CB8AC3E}">
        <p14:creationId xmlns:p14="http://schemas.microsoft.com/office/powerpoint/2010/main" val="4157423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Some of the features and benefits of a mini-split system for your customers include its sleek, attractive design;  easy, flexible installation; simple operation; very low sound operation; outstanding energy savings; and security.  Let's look at these features and benefits in more detail.</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65E3FAA-7967-4121-B7BA-64EC88FDC988}" type="slidenum">
              <a:rPr lang="en-US" smtClean="0"/>
              <a:t>6</a:t>
            </a:fld>
            <a:endParaRPr lang="en-US"/>
          </a:p>
        </p:txBody>
      </p:sp>
    </p:spTree>
    <p:extLst>
      <p:ext uri="{BB962C8B-B14F-4D97-AF65-F5344CB8AC3E}">
        <p14:creationId xmlns:p14="http://schemas.microsoft.com/office/powerpoint/2010/main" val="1305376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 mini-split system features an attractive, sleek design that is contemporary and nonintrusive, blending with any decor.  Usually, all LED lights can be turned off so as not to cause disturbances at night or to dark rooms.   Indoor units, no matter the type, are designed to blend well into any environment.</a:t>
            </a:r>
          </a:p>
          <a:p>
            <a:endParaRPr lang="en-US" dirty="0"/>
          </a:p>
        </p:txBody>
      </p:sp>
      <p:sp>
        <p:nvSpPr>
          <p:cNvPr id="4" name="Slide Number Placeholder 3"/>
          <p:cNvSpPr>
            <a:spLocks noGrp="1"/>
          </p:cNvSpPr>
          <p:nvPr>
            <p:ph type="sldNum" sz="quarter" idx="10"/>
          </p:nvPr>
        </p:nvSpPr>
        <p:spPr/>
        <p:txBody>
          <a:bodyPr/>
          <a:lstStyle/>
          <a:p>
            <a:fld id="{965E3FAA-7967-4121-B7BA-64EC88FDC988}" type="slidenum">
              <a:rPr lang="en-US" smtClean="0"/>
              <a:t>7</a:t>
            </a:fld>
            <a:endParaRPr lang="en-US"/>
          </a:p>
        </p:txBody>
      </p:sp>
    </p:spTree>
    <p:extLst>
      <p:ext uri="{BB962C8B-B14F-4D97-AF65-F5344CB8AC3E}">
        <p14:creationId xmlns:p14="http://schemas.microsoft.com/office/powerpoint/2010/main" val="4139840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Because no ductwork is required and no thermostat wiring is needed, installation of a mini-split system is quick and easy.   Typical mini-split installations only take a few hours to complete, compared to a traditional ducted system that can keep a homeowner at home for a full day or more during installation.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65E3FAA-7967-4121-B7BA-64EC88FDC988}" type="slidenum">
              <a:rPr lang="en-US" smtClean="0"/>
              <a:t>8</a:t>
            </a:fld>
            <a:endParaRPr lang="en-US"/>
          </a:p>
        </p:txBody>
      </p:sp>
    </p:spTree>
    <p:extLst>
      <p:ext uri="{BB962C8B-B14F-4D97-AF65-F5344CB8AC3E}">
        <p14:creationId xmlns:p14="http://schemas.microsoft.com/office/powerpoint/2010/main" val="2905793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Often homes or rooms were built without full owner comfort in mind.   Homes with radiant heat or baseboard heat were built without any provisions to cooling.  With sunrooms, there isn't a place to run ductwork even if you wanted to.   Many conversions like basements or bonus rooms were left to be conditioned at some later time.  A ductless mini-split system is a great comfort solution to all these types of comfort problems and more.</a:t>
            </a:r>
          </a:p>
          <a:p>
            <a:endParaRPr lang="en-US" dirty="0"/>
          </a:p>
        </p:txBody>
      </p:sp>
      <p:sp>
        <p:nvSpPr>
          <p:cNvPr id="4" name="Slide Number Placeholder 3"/>
          <p:cNvSpPr>
            <a:spLocks noGrp="1"/>
          </p:cNvSpPr>
          <p:nvPr>
            <p:ph type="sldNum" sz="quarter" idx="10"/>
          </p:nvPr>
        </p:nvSpPr>
        <p:spPr/>
        <p:txBody>
          <a:bodyPr/>
          <a:lstStyle/>
          <a:p>
            <a:fld id="{965E3FAA-7967-4121-B7BA-64EC88FDC988}" type="slidenum">
              <a:rPr lang="en-US" smtClean="0"/>
              <a:t>9</a:t>
            </a:fld>
            <a:endParaRPr lang="en-US"/>
          </a:p>
        </p:txBody>
      </p:sp>
    </p:spTree>
    <p:extLst>
      <p:ext uri="{BB962C8B-B14F-4D97-AF65-F5344CB8AC3E}">
        <p14:creationId xmlns:p14="http://schemas.microsoft.com/office/powerpoint/2010/main" val="2078078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Operating the mini-split system is simple with </a:t>
            </a:r>
            <a:r>
              <a:rPr lang="en-US" sz="1200" kern="1200" smtClean="0">
                <a:solidFill>
                  <a:schemeClr val="tx1"/>
                </a:solidFill>
                <a:latin typeface="+mn-lt"/>
                <a:ea typeface="+mn-ea"/>
                <a:cs typeface="+mn-cs"/>
              </a:rPr>
              <a:t>an </a:t>
            </a:r>
            <a:r>
              <a:rPr lang="en-US" sz="1200" kern="1200" smtClean="0">
                <a:solidFill>
                  <a:schemeClr val="tx1"/>
                </a:solidFill>
                <a:latin typeface="+mn-lt"/>
                <a:ea typeface="+mn-ea"/>
                <a:cs typeface="+mn-cs"/>
              </a:rPr>
              <a:t>easy-to-use </a:t>
            </a:r>
            <a:r>
              <a:rPr lang="en-US" sz="1200" kern="1200" dirty="0" smtClean="0">
                <a:solidFill>
                  <a:schemeClr val="tx1"/>
                </a:solidFill>
                <a:latin typeface="+mn-lt"/>
                <a:ea typeface="+mn-ea"/>
                <a:cs typeface="+mn-cs"/>
              </a:rPr>
              <a:t>remote control that allows homeowners to effortlessly adjust the temperature to their comfort needs.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65E3FAA-7967-4121-B7BA-64EC88FDC988}" type="slidenum">
              <a:rPr lang="en-US" smtClean="0"/>
              <a:t>10</a:t>
            </a:fld>
            <a:endParaRPr lang="en-US"/>
          </a:p>
        </p:txBody>
      </p:sp>
    </p:spTree>
    <p:extLst>
      <p:ext uri="{BB962C8B-B14F-4D97-AF65-F5344CB8AC3E}">
        <p14:creationId xmlns:p14="http://schemas.microsoft.com/office/powerpoint/2010/main" val="3562403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Johnstone Mast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52549" y="1114050"/>
            <a:ext cx="7772400" cy="407179"/>
          </a:xfrm>
        </p:spPr>
        <p:txBody>
          <a:bodyPr anchor="b">
            <a:normAutofit/>
          </a:bodyPr>
          <a:lstStyle>
            <a:lvl1pPr algn="l">
              <a:defRPr sz="2400">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60862" y="1582045"/>
            <a:ext cx="7818120" cy="437947"/>
          </a:xfrm>
        </p:spPr>
        <p:txBody>
          <a:bodyPr>
            <a:normAutofit/>
          </a:bodyPr>
          <a:lstStyle>
            <a:lvl1pPr marL="0" indent="0" algn="l">
              <a:buNone/>
              <a:defRPr sz="1800">
                <a:solidFill>
                  <a:srgbClr val="003C8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Content Placeholder 2"/>
          <p:cNvSpPr>
            <a:spLocks noGrp="1"/>
          </p:cNvSpPr>
          <p:nvPr>
            <p:ph idx="13"/>
          </p:nvPr>
        </p:nvSpPr>
        <p:spPr>
          <a:xfrm>
            <a:off x="653587" y="2041756"/>
            <a:ext cx="7886700" cy="4351338"/>
          </a:xfrm>
        </p:spPr>
        <p:txBody>
          <a:bodyPr>
            <a:normAutofit/>
          </a:bodyPr>
          <a:lstStyle>
            <a:lvl1pPr marL="228600" indent="-228600">
              <a:buFont typeface="Wingdings" panose="05000000000000000000" pitchFamily="2" charset="2"/>
              <a:buChar char="§"/>
              <a:defRPr sz="1800" baseline="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buFont typeface="Wingdings" panose="05000000000000000000" pitchFamily="2" charset="2"/>
              <a:buChar char="§"/>
              <a:defRPr sz="1800" baseline="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buFont typeface="Wingdings" panose="05000000000000000000" pitchFamily="2" charset="2"/>
              <a:buChar char="§"/>
              <a:defRPr sz="1800" baseline="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buFont typeface="Wingdings" panose="05000000000000000000" pitchFamily="2" charset="2"/>
              <a:buChar char="§"/>
              <a:defRPr sz="1800" baseline="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buFont typeface="Wingdings" panose="05000000000000000000" pitchFamily="2" charset="2"/>
              <a:buChar char="§"/>
              <a:defRPr sz="1800" baseline="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4" hasCustomPrompt="1"/>
          </p:nvPr>
        </p:nvSpPr>
        <p:spPr>
          <a:xfrm>
            <a:off x="174625" y="614363"/>
            <a:ext cx="1446213" cy="200025"/>
          </a:xfrm>
        </p:spPr>
        <p:txBody>
          <a:bodyPr>
            <a:noAutofit/>
          </a:bodyPr>
          <a:lstStyle>
            <a:lvl1pPr marL="0" indent="0">
              <a:buNone/>
              <a:defRPr sz="1000" b="0" i="0" baseline="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a:t>Course Name</a:t>
            </a:r>
          </a:p>
        </p:txBody>
      </p:sp>
      <p:sp>
        <p:nvSpPr>
          <p:cNvPr id="11" name="Text Placeholder 10"/>
          <p:cNvSpPr>
            <a:spLocks noGrp="1"/>
          </p:cNvSpPr>
          <p:nvPr>
            <p:ph type="body" sz="quarter" idx="15"/>
          </p:nvPr>
        </p:nvSpPr>
        <p:spPr>
          <a:xfrm>
            <a:off x="5419725" y="539750"/>
            <a:ext cx="606425" cy="200025"/>
          </a:xfrm>
        </p:spPr>
        <p:txBody>
          <a:bodyPr>
            <a:noAutofit/>
          </a:bodyPr>
          <a:lstStyle>
            <a:lvl1pPr marL="0" indent="0">
              <a:buNone/>
              <a:defRPr sz="1000" baseline="0">
                <a:solidFill>
                  <a:schemeClr val="bg1"/>
                </a:solidFill>
                <a:latin typeface="Open Sans Light" panose="020B0306030504020204" pitchFamily="34" charset="0"/>
              </a:defRPr>
            </a:lvl1pPr>
            <a:lvl2pPr>
              <a:defRPr sz="1000" baseline="0">
                <a:solidFill>
                  <a:schemeClr val="bg1"/>
                </a:solidFill>
                <a:latin typeface="Open Sans Light" panose="020B0306030504020204" pitchFamily="34" charset="0"/>
              </a:defRPr>
            </a:lvl2pPr>
            <a:lvl3pPr>
              <a:defRPr sz="1000" baseline="0">
                <a:solidFill>
                  <a:schemeClr val="bg1"/>
                </a:solidFill>
                <a:latin typeface="Open Sans Light" panose="020B0306030504020204" pitchFamily="34" charset="0"/>
              </a:defRPr>
            </a:lvl3pPr>
            <a:lvl4pPr>
              <a:defRPr sz="1000" baseline="0">
                <a:solidFill>
                  <a:schemeClr val="bg1"/>
                </a:solidFill>
                <a:latin typeface="Open Sans Light" panose="020B0306030504020204" pitchFamily="34" charset="0"/>
              </a:defRPr>
            </a:lvl4pPr>
            <a:lvl5pPr>
              <a:defRPr sz="1000" baseline="0">
                <a:solidFill>
                  <a:schemeClr val="bg1"/>
                </a:solidFill>
                <a:latin typeface="Open Sans Light" panose="020B0306030504020204" pitchFamily="34" charset="0"/>
              </a:defRPr>
            </a:lvl5pPr>
          </a:lstStyle>
          <a:p>
            <a:pPr lvl="0"/>
            <a:r>
              <a:rPr lang="en-US"/>
              <a:t>Edit Master text styles</a:t>
            </a:r>
          </a:p>
        </p:txBody>
      </p:sp>
      <p:sp>
        <p:nvSpPr>
          <p:cNvPr id="13" name="Text Placeholder 12"/>
          <p:cNvSpPr>
            <a:spLocks noGrp="1"/>
          </p:cNvSpPr>
          <p:nvPr>
            <p:ph type="body" sz="quarter" idx="16"/>
          </p:nvPr>
        </p:nvSpPr>
        <p:spPr>
          <a:xfrm>
            <a:off x="6184439" y="523875"/>
            <a:ext cx="2568575" cy="223838"/>
          </a:xfrm>
        </p:spPr>
        <p:txBody>
          <a:bodyPr>
            <a:noAutofit/>
          </a:bodyPr>
          <a:lstStyle>
            <a:lvl1pPr marL="0" indent="0">
              <a:buNone/>
              <a:defRPr sz="1000" baseline="0">
                <a:solidFill>
                  <a:schemeClr val="bg1"/>
                </a:solidFill>
                <a:latin typeface="Open Sans Light" panose="020B0306030504020204" pitchFamily="34" charset="0"/>
              </a:defRPr>
            </a:lvl1pPr>
            <a:lvl2pPr>
              <a:defRPr sz="1000" baseline="0">
                <a:solidFill>
                  <a:schemeClr val="bg1"/>
                </a:solidFill>
                <a:latin typeface="Open Sans Light" panose="020B0306030504020204" pitchFamily="34" charset="0"/>
              </a:defRPr>
            </a:lvl2pPr>
            <a:lvl3pPr>
              <a:defRPr sz="1000" baseline="0">
                <a:solidFill>
                  <a:schemeClr val="bg1"/>
                </a:solidFill>
                <a:latin typeface="Open Sans Light" panose="020B0306030504020204" pitchFamily="34" charset="0"/>
              </a:defRPr>
            </a:lvl3pPr>
            <a:lvl4pPr>
              <a:defRPr sz="1000" baseline="0">
                <a:solidFill>
                  <a:schemeClr val="bg1"/>
                </a:solidFill>
                <a:latin typeface="Open Sans Light" panose="020B0306030504020204" pitchFamily="34" charset="0"/>
              </a:defRPr>
            </a:lvl4pPr>
            <a:lvl5pPr>
              <a:defRPr sz="1000" baseline="0">
                <a:solidFill>
                  <a:schemeClr val="bg1"/>
                </a:solidFill>
                <a:latin typeface="Open Sans Light" panose="020B0306030504020204" pitchFamily="34" charset="0"/>
              </a:defRPr>
            </a:lvl5pPr>
          </a:lstStyle>
          <a:p>
            <a:pPr lvl="0"/>
            <a:r>
              <a:rPr lang="en-US"/>
              <a:t>Edit Master text styles</a:t>
            </a:r>
          </a:p>
        </p:txBody>
      </p:sp>
    </p:spTree>
    <p:extLst>
      <p:ext uri="{BB962C8B-B14F-4D97-AF65-F5344CB8AC3E}">
        <p14:creationId xmlns:p14="http://schemas.microsoft.com/office/powerpoint/2010/main" val="204727454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D29419-C253-4249-B18A-CA89748FD40C}" type="datetimeFigureOut">
              <a:rPr lang="en-US" smtClean="0"/>
              <a:pPr/>
              <a:t>6/8/2017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38C8B5-5A2E-4032-A746-7FE22734371F}" type="slidenum">
              <a:rPr lang="en-US" smtClean="0"/>
              <a:pPr/>
              <a:t>‹#›</a:t>
            </a:fld>
            <a:endParaRPr lang="en-US"/>
          </a:p>
        </p:txBody>
      </p:sp>
    </p:spTree>
    <p:extLst>
      <p:ext uri="{BB962C8B-B14F-4D97-AF65-F5344CB8AC3E}">
        <p14:creationId xmlns:p14="http://schemas.microsoft.com/office/powerpoint/2010/main" val="3572317650"/>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oleObject" Target="../embeddings/oleObject5.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20.png"/><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image" Target="../media/image19.png"/><Relationship Id="rId4" Type="http://schemas.openxmlformats.org/officeDocument/2006/relationships/oleObject" Target="../embeddings/oleObject6.bin"/></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2.gi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vmlDrawing" Target="../drawings/vmlDrawing5.vml"/><Relationship Id="rId5" Type="http://schemas.openxmlformats.org/officeDocument/2006/relationships/image" Target="../media/image24.png"/><Relationship Id="rId4" Type="http://schemas.openxmlformats.org/officeDocument/2006/relationships/oleObject" Target="../embeddings/oleObject8.bin"/></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vmlDrawing" Target="../drawings/vmlDrawing6.vml"/><Relationship Id="rId5" Type="http://schemas.openxmlformats.org/officeDocument/2006/relationships/image" Target="../media/image28.png"/><Relationship Id="rId4" Type="http://schemas.openxmlformats.org/officeDocument/2006/relationships/oleObject" Target="../embeddings/oleObject9.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oleObject" Target="../embeddings/oleObject10.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32.png"/><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oleObject" Target="../embeddings/oleObject12.bin"/><Relationship Id="rId5" Type="http://schemas.openxmlformats.org/officeDocument/2006/relationships/image" Target="../media/image31.png"/><Relationship Id="rId4" Type="http://schemas.openxmlformats.org/officeDocument/2006/relationships/oleObject" Target="../embeddings/oleObject11.bin"/></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9.png"/><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8.xml"/><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0.png"/><Relationship Id="rId10" Type="http://schemas.openxmlformats.org/officeDocument/2006/relationships/image" Target="../media/image2.jpeg"/><Relationship Id="rId4" Type="http://schemas.openxmlformats.org/officeDocument/2006/relationships/oleObject" Target="../embeddings/oleObject2.bin"/><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3896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Features and Benefits for Customers</a:t>
            </a:r>
          </a:p>
        </p:txBody>
      </p:sp>
      <p:sp>
        <p:nvSpPr>
          <p:cNvPr id="3" name="Subtitle 2"/>
          <p:cNvSpPr>
            <a:spLocks noGrp="1"/>
          </p:cNvSpPr>
          <p:nvPr>
            <p:ph type="subTitle" idx="1"/>
          </p:nvPr>
        </p:nvSpPr>
        <p:spPr/>
        <p:txBody>
          <a:bodyPr/>
          <a:lstStyle/>
          <a:p>
            <a:r>
              <a:rPr lang="en-US" dirty="0"/>
              <a:t>Simple Operation</a:t>
            </a:r>
          </a:p>
        </p:txBody>
      </p:sp>
      <p:sp>
        <p:nvSpPr>
          <p:cNvPr id="4" name="Content Placeholder 3"/>
          <p:cNvSpPr>
            <a:spLocks noGrp="1"/>
          </p:cNvSpPr>
          <p:nvPr>
            <p:ph idx="13"/>
          </p:nvPr>
        </p:nvSpPr>
        <p:spPr>
          <a:xfrm>
            <a:off x="653587" y="2041756"/>
            <a:ext cx="2215119" cy="934526"/>
          </a:xfrm>
        </p:spPr>
        <p:txBody>
          <a:bodyPr/>
          <a:lstStyle/>
          <a:p>
            <a:r>
              <a:rPr lang="en-US" dirty="0"/>
              <a:t>Remote control</a:t>
            </a:r>
          </a:p>
        </p:txBody>
      </p:sp>
      <p:sp>
        <p:nvSpPr>
          <p:cNvPr id="5" name="Text Placeholder 4"/>
          <p:cNvSpPr>
            <a:spLocks noGrp="1"/>
          </p:cNvSpPr>
          <p:nvPr>
            <p:ph type="body" sz="quarter" idx="14"/>
          </p:nvPr>
        </p:nvSpPr>
        <p:spPr/>
        <p:txBody>
          <a:bodyPr/>
          <a:lstStyle/>
          <a:p>
            <a:r>
              <a:rPr lang="en-US" dirty="0"/>
              <a:t>Why Ductless?</a:t>
            </a:r>
          </a:p>
        </p:txBody>
      </p:sp>
      <p:sp>
        <p:nvSpPr>
          <p:cNvPr id="6" name="Text Placeholder 5"/>
          <p:cNvSpPr>
            <a:spLocks noGrp="1"/>
          </p:cNvSpPr>
          <p:nvPr>
            <p:ph type="body" sz="quarter" idx="15"/>
          </p:nvPr>
        </p:nvSpPr>
        <p:spPr/>
        <p:txBody>
          <a:bodyPr/>
          <a:lstStyle/>
          <a:p>
            <a:endParaRPr lang="en-US"/>
          </a:p>
        </p:txBody>
      </p:sp>
      <p:sp>
        <p:nvSpPr>
          <p:cNvPr id="7" name="Text Placeholder 6"/>
          <p:cNvSpPr>
            <a:spLocks noGrp="1"/>
          </p:cNvSpPr>
          <p:nvPr>
            <p:ph type="body" sz="quarter" idx="16"/>
          </p:nvPr>
        </p:nvSpPr>
        <p:spPr/>
        <p:txBody>
          <a:bodyPr/>
          <a:lstStyle/>
          <a:p>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0603" y="1213783"/>
            <a:ext cx="1244198" cy="4003676"/>
          </a:xfrm>
          <a:prstGeom prst="rect">
            <a:avLst/>
          </a:prstGeom>
          <a:effectLst>
            <a:reflection blurRad="6350" stA="52000" endA="300" endPos="35000" dir="5400000" sy="-100000" algn="bl" rotWithShape="0"/>
          </a:effec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09666" y="3093861"/>
            <a:ext cx="2623063" cy="2645106"/>
          </a:xfrm>
          <a:prstGeom prst="rect">
            <a:avLst/>
          </a:prstGeom>
          <a:ln>
            <a:solidFill>
              <a:schemeClr val="tx1"/>
            </a:solidFill>
          </a:ln>
        </p:spPr>
      </p:pic>
    </p:spTree>
    <p:extLst>
      <p:ext uri="{BB962C8B-B14F-4D97-AF65-F5344CB8AC3E}">
        <p14:creationId xmlns:p14="http://schemas.microsoft.com/office/powerpoint/2010/main" val="1592499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Features and Benefits for Customers</a:t>
            </a:r>
          </a:p>
        </p:txBody>
      </p:sp>
      <p:sp>
        <p:nvSpPr>
          <p:cNvPr id="3" name="Subtitle 2"/>
          <p:cNvSpPr>
            <a:spLocks noGrp="1"/>
          </p:cNvSpPr>
          <p:nvPr>
            <p:ph type="subTitle" idx="1"/>
          </p:nvPr>
        </p:nvSpPr>
        <p:spPr/>
        <p:txBody>
          <a:bodyPr/>
          <a:lstStyle/>
          <a:p>
            <a:r>
              <a:rPr lang="en-US" dirty="0"/>
              <a:t>Efficient, Precise Comfort</a:t>
            </a:r>
          </a:p>
        </p:txBody>
      </p:sp>
      <p:sp>
        <p:nvSpPr>
          <p:cNvPr id="5" name="Text Placeholder 4"/>
          <p:cNvSpPr>
            <a:spLocks noGrp="1"/>
          </p:cNvSpPr>
          <p:nvPr>
            <p:ph type="body" sz="quarter" idx="14"/>
          </p:nvPr>
        </p:nvSpPr>
        <p:spPr/>
        <p:txBody>
          <a:bodyPr/>
          <a:lstStyle/>
          <a:p>
            <a:r>
              <a:rPr lang="en-US" dirty="0"/>
              <a:t>Why Ductless?</a:t>
            </a:r>
          </a:p>
        </p:txBody>
      </p:sp>
      <p:sp>
        <p:nvSpPr>
          <p:cNvPr id="6" name="Text Placeholder 5"/>
          <p:cNvSpPr>
            <a:spLocks noGrp="1"/>
          </p:cNvSpPr>
          <p:nvPr>
            <p:ph type="body" sz="quarter" idx="15"/>
          </p:nvPr>
        </p:nvSpPr>
        <p:spPr/>
        <p:txBody>
          <a:bodyPr/>
          <a:lstStyle/>
          <a:p>
            <a:endParaRPr lang="en-US"/>
          </a:p>
        </p:txBody>
      </p:sp>
      <p:sp>
        <p:nvSpPr>
          <p:cNvPr id="7" name="Text Placeholder 6"/>
          <p:cNvSpPr>
            <a:spLocks noGrp="1"/>
          </p:cNvSpPr>
          <p:nvPr>
            <p:ph type="body" sz="quarter" idx="16"/>
          </p:nvPr>
        </p:nvSpPr>
        <p:spPr/>
        <p:txBody>
          <a:bodyPr/>
          <a:lstStyle/>
          <a:p>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862" y="2184291"/>
            <a:ext cx="2431962" cy="1401781"/>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36284" y="2724932"/>
            <a:ext cx="5416730" cy="2301185"/>
          </a:xfrm>
          <a:prstGeom prst="rect">
            <a:avLst/>
          </a:prstGeom>
        </p:spPr>
      </p:pic>
      <p:sp>
        <p:nvSpPr>
          <p:cNvPr id="11" name="TextBox 10"/>
          <p:cNvSpPr txBox="1"/>
          <p:nvPr/>
        </p:nvSpPr>
        <p:spPr>
          <a:xfrm>
            <a:off x="765849" y="3750371"/>
            <a:ext cx="2221987" cy="523220"/>
          </a:xfrm>
          <a:prstGeom prst="rect">
            <a:avLst/>
          </a:prstGeom>
          <a:noFill/>
        </p:spPr>
        <p:txBody>
          <a:bodyPr wrap="square" rtlCol="0">
            <a:spAutoFit/>
          </a:bodyPr>
          <a:lstStyle/>
          <a:p>
            <a:r>
              <a:rPr lang="en-US" sz="1400" dirty="0">
                <a:latin typeface="Open Sans Light" panose="020B0306030504020204" pitchFamily="34" charset="0"/>
                <a:ea typeface="Open Sans Light" panose="020B0306030504020204" pitchFamily="34" charset="0"/>
                <a:cs typeface="Open Sans Light" panose="020B0306030504020204" pitchFamily="34" charset="0"/>
              </a:rPr>
              <a:t>Standard window unit  – blasts air at full force </a:t>
            </a:r>
          </a:p>
        </p:txBody>
      </p:sp>
      <p:sp>
        <p:nvSpPr>
          <p:cNvPr id="12" name="TextBox 11"/>
          <p:cNvSpPr txBox="1"/>
          <p:nvPr/>
        </p:nvSpPr>
        <p:spPr>
          <a:xfrm>
            <a:off x="3804163" y="5026117"/>
            <a:ext cx="4784025" cy="523220"/>
          </a:xfrm>
          <a:prstGeom prst="rect">
            <a:avLst/>
          </a:prstGeom>
          <a:noFill/>
        </p:spPr>
        <p:txBody>
          <a:bodyPr wrap="square" rtlCol="0">
            <a:spAutoFit/>
          </a:bodyPr>
          <a:lstStyle/>
          <a:p>
            <a:r>
              <a:rPr lang="en-US" sz="1400" dirty="0">
                <a:latin typeface="Open Sans Light" panose="020B0306030504020204" pitchFamily="34" charset="0"/>
                <a:ea typeface="Open Sans Light" panose="020B0306030504020204" pitchFamily="34" charset="0"/>
                <a:cs typeface="Open Sans Light" panose="020B0306030504020204" pitchFamily="34" charset="0"/>
              </a:rPr>
              <a:t>Mini-split system – ramps up to full speed, delivering only the air that’s needed for the desired comfort level</a:t>
            </a:r>
          </a:p>
        </p:txBody>
      </p:sp>
    </p:spTree>
    <p:extLst>
      <p:ext uri="{BB962C8B-B14F-4D97-AF65-F5344CB8AC3E}">
        <p14:creationId xmlns:p14="http://schemas.microsoft.com/office/powerpoint/2010/main" val="1906763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Features and Benefits for Customers</a:t>
            </a:r>
          </a:p>
        </p:txBody>
      </p:sp>
      <p:sp>
        <p:nvSpPr>
          <p:cNvPr id="3" name="Subtitle 2"/>
          <p:cNvSpPr>
            <a:spLocks noGrp="1"/>
          </p:cNvSpPr>
          <p:nvPr>
            <p:ph type="subTitle" idx="1"/>
          </p:nvPr>
        </p:nvSpPr>
        <p:spPr/>
        <p:txBody>
          <a:bodyPr/>
          <a:lstStyle/>
          <a:p>
            <a:r>
              <a:rPr lang="en-US" dirty="0"/>
              <a:t>Zoning</a:t>
            </a:r>
          </a:p>
        </p:txBody>
      </p:sp>
      <p:sp>
        <p:nvSpPr>
          <p:cNvPr id="4" name="Content Placeholder 3"/>
          <p:cNvSpPr>
            <a:spLocks noGrp="1"/>
          </p:cNvSpPr>
          <p:nvPr>
            <p:ph idx="13"/>
          </p:nvPr>
        </p:nvSpPr>
        <p:spPr>
          <a:xfrm>
            <a:off x="653587" y="2041756"/>
            <a:ext cx="2842648" cy="1391726"/>
          </a:xfrm>
        </p:spPr>
        <p:txBody>
          <a:bodyPr/>
          <a:lstStyle/>
          <a:p>
            <a:r>
              <a:rPr lang="en-US" dirty="0"/>
              <a:t>Condition only the room you are using…</a:t>
            </a:r>
          </a:p>
          <a:p>
            <a:r>
              <a:rPr lang="en-US" dirty="0"/>
              <a:t>Create your own comfort zone</a:t>
            </a:r>
          </a:p>
        </p:txBody>
      </p:sp>
      <p:sp>
        <p:nvSpPr>
          <p:cNvPr id="5" name="Text Placeholder 4"/>
          <p:cNvSpPr>
            <a:spLocks noGrp="1"/>
          </p:cNvSpPr>
          <p:nvPr>
            <p:ph type="body" sz="quarter" idx="14"/>
          </p:nvPr>
        </p:nvSpPr>
        <p:spPr/>
        <p:txBody>
          <a:bodyPr/>
          <a:lstStyle/>
          <a:p>
            <a:r>
              <a:rPr lang="en-US" dirty="0"/>
              <a:t>Why Ductless?</a:t>
            </a:r>
          </a:p>
        </p:txBody>
      </p:sp>
      <p:sp>
        <p:nvSpPr>
          <p:cNvPr id="6" name="Text Placeholder 5"/>
          <p:cNvSpPr>
            <a:spLocks noGrp="1"/>
          </p:cNvSpPr>
          <p:nvPr>
            <p:ph type="body" sz="quarter" idx="15"/>
          </p:nvPr>
        </p:nvSpPr>
        <p:spPr/>
        <p:txBody>
          <a:bodyPr/>
          <a:lstStyle/>
          <a:p>
            <a:endParaRPr lang="en-US"/>
          </a:p>
        </p:txBody>
      </p:sp>
      <p:sp>
        <p:nvSpPr>
          <p:cNvPr id="7" name="Text Placeholder 6"/>
          <p:cNvSpPr>
            <a:spLocks noGrp="1"/>
          </p:cNvSpPr>
          <p:nvPr>
            <p:ph type="body" sz="quarter" idx="16"/>
          </p:nvPr>
        </p:nvSpPr>
        <p:spPr/>
        <p:txBody>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2636649341"/>
              </p:ext>
            </p:extLst>
          </p:nvPr>
        </p:nvGraphicFramePr>
        <p:xfrm>
          <a:off x="897730" y="3455246"/>
          <a:ext cx="2535751" cy="2879390"/>
        </p:xfrm>
        <a:graphic>
          <a:graphicData uri="http://schemas.openxmlformats.org/presentationml/2006/ole">
            <mc:AlternateContent xmlns:mc="http://schemas.openxmlformats.org/markup-compatibility/2006">
              <mc:Choice xmlns:v="urn:schemas-microsoft-com:vml" Requires="v">
                <p:oleObj spid="_x0000_s3084" r:id="rId4" imgW="3923810" imgH="4457143" progId="">
                  <p:embed/>
                </p:oleObj>
              </mc:Choice>
              <mc:Fallback>
                <p:oleObj r:id="rId4" imgW="3923810" imgH="4457143" progId="">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7730" y="3455246"/>
                        <a:ext cx="2535751" cy="28793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56679" y="2080808"/>
            <a:ext cx="3798427" cy="3798427"/>
          </a:xfrm>
          <a:prstGeom prst="rect">
            <a:avLst/>
          </a:prstGeom>
        </p:spPr>
      </p:pic>
    </p:spTree>
    <p:extLst>
      <p:ext uri="{BB962C8B-B14F-4D97-AF65-F5344CB8AC3E}">
        <p14:creationId xmlns:p14="http://schemas.microsoft.com/office/powerpoint/2010/main" val="3462907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Features and Benefits for Customers</a:t>
            </a:r>
          </a:p>
        </p:txBody>
      </p:sp>
      <p:sp>
        <p:nvSpPr>
          <p:cNvPr id="3" name="Subtitle 2"/>
          <p:cNvSpPr>
            <a:spLocks noGrp="1"/>
          </p:cNvSpPr>
          <p:nvPr>
            <p:ph type="subTitle" idx="1"/>
          </p:nvPr>
        </p:nvSpPr>
        <p:spPr/>
        <p:txBody>
          <a:bodyPr/>
          <a:lstStyle/>
          <a:p>
            <a:r>
              <a:rPr lang="en-US" dirty="0"/>
              <a:t>Quiet</a:t>
            </a:r>
          </a:p>
        </p:txBody>
      </p:sp>
      <p:sp>
        <p:nvSpPr>
          <p:cNvPr id="4" name="Content Placeholder 3"/>
          <p:cNvSpPr>
            <a:spLocks noGrp="1"/>
          </p:cNvSpPr>
          <p:nvPr>
            <p:ph idx="13"/>
          </p:nvPr>
        </p:nvSpPr>
        <p:spPr>
          <a:xfrm>
            <a:off x="653587" y="2041756"/>
            <a:ext cx="2582672" cy="4351338"/>
          </a:xfrm>
        </p:spPr>
        <p:txBody>
          <a:bodyPr/>
          <a:lstStyle/>
          <a:p>
            <a:r>
              <a:rPr lang="en-US" dirty="0"/>
              <a:t>Low sound operation, down to ____ </a:t>
            </a:r>
            <a:r>
              <a:rPr lang="en-US" dirty="0" err="1"/>
              <a:t>dbA</a:t>
            </a:r>
            <a:r>
              <a:rPr lang="en-US" dirty="0"/>
              <a:t> outdoors and ___</a:t>
            </a:r>
            <a:r>
              <a:rPr lang="en-US" dirty="0" err="1"/>
              <a:t>dbA</a:t>
            </a:r>
            <a:r>
              <a:rPr lang="en-US" dirty="0"/>
              <a:t> indoors</a:t>
            </a:r>
          </a:p>
        </p:txBody>
      </p:sp>
      <p:sp>
        <p:nvSpPr>
          <p:cNvPr id="5" name="Text Placeholder 4"/>
          <p:cNvSpPr>
            <a:spLocks noGrp="1"/>
          </p:cNvSpPr>
          <p:nvPr>
            <p:ph type="body" sz="quarter" idx="14"/>
          </p:nvPr>
        </p:nvSpPr>
        <p:spPr/>
        <p:txBody>
          <a:bodyPr/>
          <a:lstStyle/>
          <a:p>
            <a:r>
              <a:rPr lang="en-US" dirty="0"/>
              <a:t>Why Ductless?</a:t>
            </a:r>
          </a:p>
        </p:txBody>
      </p:sp>
      <p:sp>
        <p:nvSpPr>
          <p:cNvPr id="6" name="Text Placeholder 5"/>
          <p:cNvSpPr>
            <a:spLocks noGrp="1"/>
          </p:cNvSpPr>
          <p:nvPr>
            <p:ph type="body" sz="quarter" idx="15"/>
          </p:nvPr>
        </p:nvSpPr>
        <p:spPr/>
        <p:txBody>
          <a:bodyPr/>
          <a:lstStyle/>
          <a:p>
            <a:endParaRPr lang="en-US"/>
          </a:p>
        </p:txBody>
      </p:sp>
      <p:sp>
        <p:nvSpPr>
          <p:cNvPr id="7" name="Text Placeholder 6"/>
          <p:cNvSpPr>
            <a:spLocks noGrp="1"/>
          </p:cNvSpPr>
          <p:nvPr>
            <p:ph type="body" sz="quarter" idx="16"/>
          </p:nvPr>
        </p:nvSpPr>
        <p:spPr/>
        <p:txBody>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897869142"/>
              </p:ext>
            </p:extLst>
          </p:nvPr>
        </p:nvGraphicFramePr>
        <p:xfrm>
          <a:off x="5923055" y="2637883"/>
          <a:ext cx="2620309" cy="2430537"/>
        </p:xfrm>
        <a:graphic>
          <a:graphicData uri="http://schemas.openxmlformats.org/presentationml/2006/ole">
            <mc:AlternateContent xmlns:mc="http://schemas.openxmlformats.org/markup-compatibility/2006">
              <mc:Choice xmlns:v="urn:schemas-microsoft-com:vml" Requires="v">
                <p:oleObj spid="_x0000_s4116" r:id="rId4" imgW="4558730" imgH="4228571" progId="">
                  <p:embed/>
                </p:oleObj>
              </mc:Choice>
              <mc:Fallback>
                <p:oleObj r:id="rId4" imgW="4558730" imgH="4228571" progId="">
                  <p:embed/>
                  <p:pic>
                    <p:nvPicPr>
                      <p:cNvPr id="0"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3055" y="2637883"/>
                        <a:ext cx="2620309" cy="24305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424251176"/>
              </p:ext>
            </p:extLst>
          </p:nvPr>
        </p:nvGraphicFramePr>
        <p:xfrm>
          <a:off x="4128247" y="3365227"/>
          <a:ext cx="1169894" cy="983775"/>
        </p:xfrm>
        <a:graphic>
          <a:graphicData uri="http://schemas.openxmlformats.org/presentationml/2006/ole">
            <mc:AlternateContent xmlns:mc="http://schemas.openxmlformats.org/markup-compatibility/2006">
              <mc:Choice xmlns:v="urn:schemas-microsoft-com:vml" Requires="v">
                <p:oleObj spid="_x0000_s4117" r:id="rId6" imgW="1676190" imgH="1409524" progId="">
                  <p:embed/>
                </p:oleObj>
              </mc:Choice>
              <mc:Fallback>
                <p:oleObj r:id="rId6" imgW="1676190" imgH="1409524" progId="">
                  <p:embed/>
                  <p:pic>
                    <p:nvPicPr>
                      <p:cNvPr id="0" name="Picture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28247" y="3365227"/>
                        <a:ext cx="1169894" cy="983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p:cNvSpPr txBox="1"/>
          <p:nvPr/>
        </p:nvSpPr>
        <p:spPr>
          <a:xfrm>
            <a:off x="3143250" y="1757363"/>
            <a:ext cx="2835263" cy="369332"/>
          </a:xfrm>
          <a:prstGeom prst="rect">
            <a:avLst/>
          </a:prstGeom>
          <a:noFill/>
        </p:spPr>
        <p:txBody>
          <a:bodyPr wrap="none" rtlCol="0">
            <a:spAutoFit/>
          </a:bodyPr>
          <a:lstStyle/>
          <a:p>
            <a:r>
              <a:rPr lang="en-US" dirty="0" smtClean="0">
                <a:solidFill>
                  <a:srgbClr val="FF0000"/>
                </a:solidFill>
              </a:rPr>
              <a:t>Adjust sound level examples</a:t>
            </a:r>
            <a:endParaRPr lang="en-US" dirty="0">
              <a:solidFill>
                <a:srgbClr val="FF0000"/>
              </a:solidFill>
            </a:endParaRPr>
          </a:p>
        </p:txBody>
      </p:sp>
    </p:spTree>
    <p:extLst>
      <p:ext uri="{BB962C8B-B14F-4D97-AF65-F5344CB8AC3E}">
        <p14:creationId xmlns:p14="http://schemas.microsoft.com/office/powerpoint/2010/main" val="158521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Features and Benefits for Customers</a:t>
            </a:r>
          </a:p>
        </p:txBody>
      </p:sp>
      <p:sp>
        <p:nvSpPr>
          <p:cNvPr id="3" name="Subtitle 2"/>
          <p:cNvSpPr>
            <a:spLocks noGrp="1"/>
          </p:cNvSpPr>
          <p:nvPr>
            <p:ph type="subTitle" idx="1"/>
          </p:nvPr>
        </p:nvSpPr>
        <p:spPr/>
        <p:txBody>
          <a:bodyPr/>
          <a:lstStyle/>
          <a:p>
            <a:r>
              <a:rPr lang="en-US" dirty="0"/>
              <a:t>Energy Savings</a:t>
            </a:r>
          </a:p>
        </p:txBody>
      </p:sp>
      <p:sp>
        <p:nvSpPr>
          <p:cNvPr id="4" name="Content Placeholder 3"/>
          <p:cNvSpPr>
            <a:spLocks noGrp="1"/>
          </p:cNvSpPr>
          <p:nvPr>
            <p:ph idx="13"/>
          </p:nvPr>
        </p:nvSpPr>
        <p:spPr>
          <a:xfrm>
            <a:off x="653587" y="2041756"/>
            <a:ext cx="2959189" cy="1795138"/>
          </a:xfrm>
        </p:spPr>
        <p:txBody>
          <a:bodyPr/>
          <a:lstStyle/>
          <a:p>
            <a:r>
              <a:rPr lang="en-US" dirty="0"/>
              <a:t>Up to 26.1 SEER and 11.0 HSPF</a:t>
            </a:r>
          </a:p>
          <a:p>
            <a:r>
              <a:rPr lang="en-US" dirty="0"/>
              <a:t>Energy Star ratings</a:t>
            </a:r>
          </a:p>
          <a:p>
            <a:r>
              <a:rPr lang="en-US" dirty="0"/>
              <a:t>Possible tax credits / rebate programs</a:t>
            </a:r>
          </a:p>
        </p:txBody>
      </p:sp>
      <p:sp>
        <p:nvSpPr>
          <p:cNvPr id="5" name="Text Placeholder 4"/>
          <p:cNvSpPr>
            <a:spLocks noGrp="1"/>
          </p:cNvSpPr>
          <p:nvPr>
            <p:ph type="body" sz="quarter" idx="14"/>
          </p:nvPr>
        </p:nvSpPr>
        <p:spPr/>
        <p:txBody>
          <a:bodyPr/>
          <a:lstStyle/>
          <a:p>
            <a:r>
              <a:rPr lang="en-US" dirty="0"/>
              <a:t>Why Ductless?</a:t>
            </a:r>
          </a:p>
        </p:txBody>
      </p:sp>
      <p:sp>
        <p:nvSpPr>
          <p:cNvPr id="6" name="Text Placeholder 5"/>
          <p:cNvSpPr>
            <a:spLocks noGrp="1"/>
          </p:cNvSpPr>
          <p:nvPr>
            <p:ph type="body" sz="quarter" idx="15"/>
          </p:nvPr>
        </p:nvSpPr>
        <p:spPr/>
        <p:txBody>
          <a:bodyPr/>
          <a:lstStyle/>
          <a:p>
            <a:endParaRPr lang="en-US"/>
          </a:p>
        </p:txBody>
      </p:sp>
      <p:sp>
        <p:nvSpPr>
          <p:cNvPr id="7" name="Text Placeholder 6"/>
          <p:cNvSpPr>
            <a:spLocks noGrp="1"/>
          </p:cNvSpPr>
          <p:nvPr>
            <p:ph type="body" sz="quarter" idx="16"/>
          </p:nvPr>
        </p:nvSpPr>
        <p:spPr/>
        <p:txBody>
          <a:bodyPr/>
          <a:lstStyle/>
          <a:p>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9725" y="1895504"/>
            <a:ext cx="3297443" cy="4070917"/>
          </a:xfrm>
          <a:prstGeom prst="rect">
            <a:avLst/>
          </a:prstGeom>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23381" t="10848" r="20211" b="20772"/>
          <a:stretch/>
        </p:blipFill>
        <p:spPr>
          <a:xfrm>
            <a:off x="3496514" y="4025153"/>
            <a:ext cx="1595719" cy="1667374"/>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46139" y="2355561"/>
            <a:ext cx="1030661" cy="1055931"/>
          </a:xfrm>
          <a:prstGeom prst="rect">
            <a:avLst/>
          </a:prstGeom>
        </p:spPr>
      </p:pic>
    </p:spTree>
    <p:extLst>
      <p:ext uri="{BB962C8B-B14F-4D97-AF65-F5344CB8AC3E}">
        <p14:creationId xmlns:p14="http://schemas.microsoft.com/office/powerpoint/2010/main" val="194732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Features and Benefits for Customers</a:t>
            </a:r>
          </a:p>
        </p:txBody>
      </p:sp>
      <p:sp>
        <p:nvSpPr>
          <p:cNvPr id="3" name="Subtitle 2"/>
          <p:cNvSpPr>
            <a:spLocks noGrp="1"/>
          </p:cNvSpPr>
          <p:nvPr>
            <p:ph type="subTitle" idx="1"/>
          </p:nvPr>
        </p:nvSpPr>
        <p:spPr/>
        <p:txBody>
          <a:bodyPr/>
          <a:lstStyle/>
          <a:p>
            <a:r>
              <a:rPr lang="en-US" dirty="0"/>
              <a:t>Security</a:t>
            </a:r>
          </a:p>
        </p:txBody>
      </p:sp>
      <p:sp>
        <p:nvSpPr>
          <p:cNvPr id="4" name="Content Placeholder 3"/>
          <p:cNvSpPr>
            <a:spLocks noGrp="1"/>
          </p:cNvSpPr>
          <p:nvPr>
            <p:ph idx="13"/>
          </p:nvPr>
        </p:nvSpPr>
        <p:spPr>
          <a:xfrm>
            <a:off x="653587" y="2041756"/>
            <a:ext cx="2869542" cy="4351338"/>
          </a:xfrm>
        </p:spPr>
        <p:txBody>
          <a:bodyPr/>
          <a:lstStyle/>
          <a:p>
            <a:r>
              <a:rPr lang="en-US" dirty="0"/>
              <a:t>Not vulnerable to insects, weather elements, or theft</a:t>
            </a:r>
          </a:p>
        </p:txBody>
      </p:sp>
      <p:sp>
        <p:nvSpPr>
          <p:cNvPr id="5" name="Text Placeholder 4"/>
          <p:cNvSpPr>
            <a:spLocks noGrp="1"/>
          </p:cNvSpPr>
          <p:nvPr>
            <p:ph type="body" sz="quarter" idx="14"/>
          </p:nvPr>
        </p:nvSpPr>
        <p:spPr/>
        <p:txBody>
          <a:bodyPr/>
          <a:lstStyle/>
          <a:p>
            <a:r>
              <a:rPr lang="en-US" dirty="0"/>
              <a:t>Why Ductless?</a:t>
            </a:r>
          </a:p>
        </p:txBody>
      </p:sp>
      <p:sp>
        <p:nvSpPr>
          <p:cNvPr id="6" name="Text Placeholder 5"/>
          <p:cNvSpPr>
            <a:spLocks noGrp="1"/>
          </p:cNvSpPr>
          <p:nvPr>
            <p:ph type="body" sz="quarter" idx="15"/>
          </p:nvPr>
        </p:nvSpPr>
        <p:spPr/>
        <p:txBody>
          <a:bodyPr/>
          <a:lstStyle/>
          <a:p>
            <a:endParaRPr lang="en-US"/>
          </a:p>
        </p:txBody>
      </p:sp>
      <p:sp>
        <p:nvSpPr>
          <p:cNvPr id="7" name="Text Placeholder 6"/>
          <p:cNvSpPr>
            <a:spLocks noGrp="1"/>
          </p:cNvSpPr>
          <p:nvPr>
            <p:ph type="body" sz="quarter" idx="16"/>
          </p:nvPr>
        </p:nvSpPr>
        <p:spPr/>
        <p:txBody>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3904343710"/>
              </p:ext>
            </p:extLst>
          </p:nvPr>
        </p:nvGraphicFramePr>
        <p:xfrm>
          <a:off x="4863353" y="2172859"/>
          <a:ext cx="3124200" cy="2576567"/>
        </p:xfrm>
        <a:graphic>
          <a:graphicData uri="http://schemas.openxmlformats.org/presentationml/2006/ole">
            <mc:AlternateContent xmlns:mc="http://schemas.openxmlformats.org/markup-compatibility/2006">
              <mc:Choice xmlns:v="urn:schemas-microsoft-com:vml" Requires="v">
                <p:oleObj spid="_x0000_s5130" r:id="rId4" imgW="4419048" imgH="3644444" progId="">
                  <p:embed/>
                </p:oleObj>
              </mc:Choice>
              <mc:Fallback>
                <p:oleObj r:id="rId4" imgW="4419048" imgH="3644444" progId="">
                  <p:embed/>
                  <p:pic>
                    <p:nvPicPr>
                      <p:cNvPr id="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3353" y="2172859"/>
                        <a:ext cx="3124200" cy="257656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317097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Benefits to You</a:t>
            </a:r>
          </a:p>
        </p:txBody>
      </p:sp>
      <p:sp>
        <p:nvSpPr>
          <p:cNvPr id="3" name="Subtitle 2"/>
          <p:cNvSpPr>
            <a:spLocks noGrp="1"/>
          </p:cNvSpPr>
          <p:nvPr>
            <p:ph type="subTitle" idx="1"/>
          </p:nvPr>
        </p:nvSpPr>
        <p:spPr/>
        <p:txBody>
          <a:bodyPr/>
          <a:lstStyle/>
          <a:p>
            <a:r>
              <a:rPr lang="en-US" dirty="0"/>
              <a:t>Benefits to Dealer/Installer</a:t>
            </a:r>
          </a:p>
        </p:txBody>
      </p:sp>
      <p:sp>
        <p:nvSpPr>
          <p:cNvPr id="4" name="Content Placeholder 3"/>
          <p:cNvSpPr>
            <a:spLocks noGrp="1"/>
          </p:cNvSpPr>
          <p:nvPr>
            <p:ph idx="13"/>
          </p:nvPr>
        </p:nvSpPr>
        <p:spPr>
          <a:xfrm>
            <a:off x="653587" y="2041756"/>
            <a:ext cx="3039872" cy="4351338"/>
          </a:xfrm>
        </p:spPr>
        <p:txBody>
          <a:bodyPr/>
          <a:lstStyle/>
          <a:p>
            <a:r>
              <a:rPr lang="en-US" dirty="0"/>
              <a:t>Expand offering</a:t>
            </a:r>
          </a:p>
          <a:p>
            <a:r>
              <a:rPr lang="en-US" dirty="0"/>
              <a:t>Offer another innovative, reliable solution to meet customer needs</a:t>
            </a:r>
          </a:p>
          <a:p>
            <a:r>
              <a:rPr lang="en-US" dirty="0"/>
              <a:t>Easy to install</a:t>
            </a:r>
          </a:p>
        </p:txBody>
      </p:sp>
      <p:sp>
        <p:nvSpPr>
          <p:cNvPr id="5" name="Text Placeholder 4"/>
          <p:cNvSpPr>
            <a:spLocks noGrp="1"/>
          </p:cNvSpPr>
          <p:nvPr>
            <p:ph type="body" sz="quarter" idx="14"/>
          </p:nvPr>
        </p:nvSpPr>
        <p:spPr/>
        <p:txBody>
          <a:bodyPr/>
          <a:lstStyle/>
          <a:p>
            <a:r>
              <a:rPr lang="en-US" dirty="0"/>
              <a:t>Why Ductless?</a:t>
            </a:r>
          </a:p>
        </p:txBody>
      </p:sp>
      <p:sp>
        <p:nvSpPr>
          <p:cNvPr id="6" name="Text Placeholder 5"/>
          <p:cNvSpPr>
            <a:spLocks noGrp="1"/>
          </p:cNvSpPr>
          <p:nvPr>
            <p:ph type="body" sz="quarter" idx="15"/>
          </p:nvPr>
        </p:nvSpPr>
        <p:spPr/>
        <p:txBody>
          <a:bodyPr/>
          <a:lstStyle/>
          <a:p>
            <a:endParaRPr lang="en-US"/>
          </a:p>
        </p:txBody>
      </p:sp>
      <p:sp>
        <p:nvSpPr>
          <p:cNvPr id="7" name="Text Placeholder 6"/>
          <p:cNvSpPr>
            <a:spLocks noGrp="1"/>
          </p:cNvSpPr>
          <p:nvPr>
            <p:ph type="body" sz="quarter" idx="16"/>
          </p:nvPr>
        </p:nvSpPr>
        <p:spPr/>
        <p:txBody>
          <a:bodyPr/>
          <a:lstStyle/>
          <a:p>
            <a:endParaRPr lang="en-US"/>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7183"/>
          <a:stretch/>
        </p:blipFill>
        <p:spPr>
          <a:xfrm>
            <a:off x="4796117" y="1521229"/>
            <a:ext cx="3512957" cy="2120907"/>
          </a:xfrm>
          <a:prstGeom prst="rect">
            <a:avLst/>
          </a:prstGeom>
          <a:ln>
            <a:solidFill>
              <a:schemeClr val="tx1"/>
            </a:solidFill>
          </a:ln>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11609" r="8950" b="7647"/>
          <a:stretch/>
        </p:blipFill>
        <p:spPr>
          <a:xfrm>
            <a:off x="3451413" y="3110778"/>
            <a:ext cx="3558988" cy="2103769"/>
          </a:xfrm>
          <a:prstGeom prst="rect">
            <a:avLst/>
          </a:prstGeom>
          <a:ln>
            <a:solidFill>
              <a:schemeClr val="tx1"/>
            </a:solidFill>
          </a:ln>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14177" r="4615" b="7948"/>
          <a:stretch/>
        </p:blipFill>
        <p:spPr>
          <a:xfrm>
            <a:off x="6026150" y="3941329"/>
            <a:ext cx="2755113" cy="2342240"/>
          </a:xfrm>
          <a:prstGeom prst="rect">
            <a:avLst/>
          </a:prstGeom>
          <a:ln>
            <a:solidFill>
              <a:schemeClr val="tx1"/>
            </a:solidFill>
          </a:ln>
        </p:spPr>
      </p:pic>
    </p:spTree>
    <p:extLst>
      <p:ext uri="{BB962C8B-B14F-4D97-AF65-F5344CB8AC3E}">
        <p14:creationId xmlns:p14="http://schemas.microsoft.com/office/powerpoint/2010/main" val="34081502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Selling Tips</a:t>
            </a:r>
          </a:p>
        </p:txBody>
      </p:sp>
      <p:sp>
        <p:nvSpPr>
          <p:cNvPr id="3" name="Subtitle 2"/>
          <p:cNvSpPr>
            <a:spLocks noGrp="1"/>
          </p:cNvSpPr>
          <p:nvPr>
            <p:ph type="subTitle" idx="1"/>
          </p:nvPr>
        </p:nvSpPr>
        <p:spPr/>
        <p:txBody>
          <a:bodyPr/>
          <a:lstStyle/>
          <a:p>
            <a:r>
              <a:rPr lang="en-US" dirty="0"/>
              <a:t>Points to Keep in Mind</a:t>
            </a:r>
          </a:p>
        </p:txBody>
      </p:sp>
      <p:sp>
        <p:nvSpPr>
          <p:cNvPr id="4" name="Content Placeholder 3"/>
          <p:cNvSpPr>
            <a:spLocks noGrp="1"/>
          </p:cNvSpPr>
          <p:nvPr>
            <p:ph idx="13"/>
          </p:nvPr>
        </p:nvSpPr>
        <p:spPr>
          <a:xfrm>
            <a:off x="653587" y="2041756"/>
            <a:ext cx="3165378" cy="4351338"/>
          </a:xfrm>
        </p:spPr>
        <p:txBody>
          <a:bodyPr/>
          <a:lstStyle/>
          <a:p>
            <a:r>
              <a:rPr lang="en-US" dirty="0"/>
              <a:t>Connect the system with the customer’s needs</a:t>
            </a:r>
          </a:p>
          <a:p>
            <a:r>
              <a:rPr lang="en-US" dirty="0"/>
              <a:t>Explain all the benefits</a:t>
            </a:r>
          </a:p>
          <a:p>
            <a:r>
              <a:rPr lang="en-US" dirty="0"/>
              <a:t>Critical:  Explain in terms the customer will understand</a:t>
            </a:r>
          </a:p>
        </p:txBody>
      </p:sp>
      <p:sp>
        <p:nvSpPr>
          <p:cNvPr id="5" name="Text Placeholder 4"/>
          <p:cNvSpPr>
            <a:spLocks noGrp="1"/>
          </p:cNvSpPr>
          <p:nvPr>
            <p:ph type="body" sz="quarter" idx="14"/>
          </p:nvPr>
        </p:nvSpPr>
        <p:spPr/>
        <p:txBody>
          <a:bodyPr/>
          <a:lstStyle/>
          <a:p>
            <a:r>
              <a:rPr lang="en-US" dirty="0"/>
              <a:t>Why Ductless?</a:t>
            </a:r>
          </a:p>
        </p:txBody>
      </p:sp>
      <p:sp>
        <p:nvSpPr>
          <p:cNvPr id="6" name="Text Placeholder 5"/>
          <p:cNvSpPr>
            <a:spLocks noGrp="1"/>
          </p:cNvSpPr>
          <p:nvPr>
            <p:ph type="body" sz="quarter" idx="15"/>
          </p:nvPr>
        </p:nvSpPr>
        <p:spPr/>
        <p:txBody>
          <a:bodyPr/>
          <a:lstStyle/>
          <a:p>
            <a:endParaRPr lang="en-US"/>
          </a:p>
        </p:txBody>
      </p:sp>
      <p:sp>
        <p:nvSpPr>
          <p:cNvPr id="7" name="Text Placeholder 6"/>
          <p:cNvSpPr>
            <a:spLocks noGrp="1"/>
          </p:cNvSpPr>
          <p:nvPr>
            <p:ph type="body" sz="quarter" idx="16"/>
          </p:nvPr>
        </p:nvSpPr>
        <p:spPr/>
        <p:txBody>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2717060400"/>
              </p:ext>
            </p:extLst>
          </p:nvPr>
        </p:nvGraphicFramePr>
        <p:xfrm>
          <a:off x="4279153" y="2019992"/>
          <a:ext cx="4031129" cy="3380466"/>
        </p:xfrm>
        <a:graphic>
          <a:graphicData uri="http://schemas.openxmlformats.org/presentationml/2006/ole">
            <mc:AlternateContent xmlns:mc="http://schemas.openxmlformats.org/markup-compatibility/2006">
              <mc:Choice xmlns:v="urn:schemas-microsoft-com:vml" Requires="v">
                <p:oleObj spid="_x0000_s6151" r:id="rId4" imgW="5587302" imgH="4685714" progId="">
                  <p:embed/>
                </p:oleObj>
              </mc:Choice>
              <mc:Fallback>
                <p:oleObj r:id="rId4" imgW="5587302" imgH="4685714" progId="">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9153" y="2019992"/>
                        <a:ext cx="4031129" cy="33804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2490296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Selling Tips</a:t>
            </a:r>
          </a:p>
        </p:txBody>
      </p:sp>
      <p:sp>
        <p:nvSpPr>
          <p:cNvPr id="3" name="Subtitle 2"/>
          <p:cNvSpPr>
            <a:spLocks noGrp="1"/>
          </p:cNvSpPr>
          <p:nvPr>
            <p:ph type="subTitle" idx="1"/>
          </p:nvPr>
        </p:nvSpPr>
        <p:spPr/>
        <p:txBody>
          <a:bodyPr/>
          <a:lstStyle/>
          <a:p>
            <a:r>
              <a:rPr lang="en-US" dirty="0"/>
              <a:t>Example – Low Sound Comparison</a:t>
            </a:r>
          </a:p>
        </p:txBody>
      </p:sp>
      <p:sp>
        <p:nvSpPr>
          <p:cNvPr id="4" name="Content Placeholder 3"/>
          <p:cNvSpPr>
            <a:spLocks noGrp="1"/>
          </p:cNvSpPr>
          <p:nvPr>
            <p:ph idx="13"/>
          </p:nvPr>
        </p:nvSpPr>
        <p:spPr>
          <a:xfrm>
            <a:off x="653587" y="2041756"/>
            <a:ext cx="2528884" cy="4351338"/>
          </a:xfrm>
        </p:spPr>
        <p:txBody>
          <a:bodyPr/>
          <a:lstStyle/>
          <a:p>
            <a:r>
              <a:rPr lang="en-US" dirty="0"/>
              <a:t>Whisper = 20 dB</a:t>
            </a:r>
          </a:p>
          <a:p>
            <a:r>
              <a:rPr lang="en-US" dirty="0"/>
              <a:t>Light rainfall = 30 dB</a:t>
            </a:r>
          </a:p>
          <a:p>
            <a:r>
              <a:rPr lang="en-US" dirty="0"/>
              <a:t>Mini-split indoor unit = 26 dB</a:t>
            </a:r>
          </a:p>
        </p:txBody>
      </p:sp>
      <p:sp>
        <p:nvSpPr>
          <p:cNvPr id="5" name="Text Placeholder 4"/>
          <p:cNvSpPr>
            <a:spLocks noGrp="1"/>
          </p:cNvSpPr>
          <p:nvPr>
            <p:ph type="body" sz="quarter" idx="14"/>
          </p:nvPr>
        </p:nvSpPr>
        <p:spPr/>
        <p:txBody>
          <a:bodyPr/>
          <a:lstStyle/>
          <a:p>
            <a:r>
              <a:rPr lang="en-US" dirty="0"/>
              <a:t>Why Ductless?</a:t>
            </a:r>
          </a:p>
        </p:txBody>
      </p:sp>
      <p:sp>
        <p:nvSpPr>
          <p:cNvPr id="6" name="Text Placeholder 5"/>
          <p:cNvSpPr>
            <a:spLocks noGrp="1"/>
          </p:cNvSpPr>
          <p:nvPr>
            <p:ph type="body" sz="quarter" idx="15"/>
          </p:nvPr>
        </p:nvSpPr>
        <p:spPr/>
        <p:txBody>
          <a:bodyPr/>
          <a:lstStyle/>
          <a:p>
            <a:endParaRPr lang="en-US"/>
          </a:p>
        </p:txBody>
      </p:sp>
      <p:sp>
        <p:nvSpPr>
          <p:cNvPr id="7" name="Text Placeholder 6"/>
          <p:cNvSpPr>
            <a:spLocks noGrp="1"/>
          </p:cNvSpPr>
          <p:nvPr>
            <p:ph type="body" sz="quarter" idx="16"/>
          </p:nvPr>
        </p:nvSpPr>
        <p:spPr/>
        <p:txBody>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4224583553"/>
              </p:ext>
            </p:extLst>
          </p:nvPr>
        </p:nvGraphicFramePr>
        <p:xfrm>
          <a:off x="4670612" y="1377611"/>
          <a:ext cx="3496236" cy="2940222"/>
        </p:xfrm>
        <a:graphic>
          <a:graphicData uri="http://schemas.openxmlformats.org/presentationml/2006/ole">
            <mc:AlternateContent xmlns:mc="http://schemas.openxmlformats.org/markup-compatibility/2006">
              <mc:Choice xmlns:v="urn:schemas-microsoft-com:vml" Requires="v">
                <p:oleObj spid="_x0000_s7174" r:id="rId4" imgW="5511111" imgH="4634921" progId="">
                  <p:embed/>
                </p:oleObj>
              </mc:Choice>
              <mc:Fallback>
                <p:oleObj r:id="rId4" imgW="5511111" imgH="4634921" progId="">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0612" y="1377611"/>
                        <a:ext cx="3496236" cy="294022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t="25098" b="29450"/>
          <a:stretch/>
        </p:blipFill>
        <p:spPr>
          <a:xfrm>
            <a:off x="4195890" y="4511537"/>
            <a:ext cx="3970958" cy="1429482"/>
          </a:xfrm>
          <a:prstGeom prst="rect">
            <a:avLst/>
          </a:prstGeom>
        </p:spPr>
      </p:pic>
      <p:sp>
        <p:nvSpPr>
          <p:cNvPr id="10" name="TextBox 9"/>
          <p:cNvSpPr txBox="1"/>
          <p:nvPr/>
        </p:nvSpPr>
        <p:spPr>
          <a:xfrm>
            <a:off x="985838" y="3786188"/>
            <a:ext cx="2835263" cy="369332"/>
          </a:xfrm>
          <a:prstGeom prst="rect">
            <a:avLst/>
          </a:prstGeom>
          <a:noFill/>
        </p:spPr>
        <p:txBody>
          <a:bodyPr wrap="none" rtlCol="0">
            <a:spAutoFit/>
          </a:bodyPr>
          <a:lstStyle/>
          <a:p>
            <a:r>
              <a:rPr lang="en-US" dirty="0" smtClean="0">
                <a:solidFill>
                  <a:srgbClr val="FF0000"/>
                </a:solidFill>
              </a:rPr>
              <a:t>Adjust sound level examples</a:t>
            </a:r>
            <a:endParaRPr lang="en-US" dirty="0">
              <a:solidFill>
                <a:srgbClr val="FF0000"/>
              </a:solidFill>
            </a:endParaRPr>
          </a:p>
        </p:txBody>
      </p:sp>
    </p:spTree>
    <p:extLst>
      <p:ext uri="{BB962C8B-B14F-4D97-AF65-F5344CB8AC3E}">
        <p14:creationId xmlns:p14="http://schemas.microsoft.com/office/powerpoint/2010/main" val="4290006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Selling Tips</a:t>
            </a:r>
          </a:p>
        </p:txBody>
      </p:sp>
      <p:sp>
        <p:nvSpPr>
          <p:cNvPr id="3" name="Subtitle 2"/>
          <p:cNvSpPr>
            <a:spLocks noGrp="1"/>
          </p:cNvSpPr>
          <p:nvPr>
            <p:ph type="subTitle" idx="1"/>
          </p:nvPr>
        </p:nvSpPr>
        <p:spPr/>
        <p:txBody>
          <a:bodyPr/>
          <a:lstStyle/>
          <a:p>
            <a:r>
              <a:rPr lang="en-US" dirty="0"/>
              <a:t>Example – Low Sound Comparison</a:t>
            </a:r>
          </a:p>
        </p:txBody>
      </p:sp>
      <p:sp>
        <p:nvSpPr>
          <p:cNvPr id="4" name="Content Placeholder 3"/>
          <p:cNvSpPr>
            <a:spLocks noGrp="1"/>
          </p:cNvSpPr>
          <p:nvPr>
            <p:ph idx="13"/>
          </p:nvPr>
        </p:nvSpPr>
        <p:spPr>
          <a:xfrm>
            <a:off x="653587" y="2041756"/>
            <a:ext cx="2528884" cy="4351338"/>
          </a:xfrm>
        </p:spPr>
        <p:txBody>
          <a:bodyPr/>
          <a:lstStyle/>
          <a:p>
            <a:r>
              <a:rPr lang="en-US" dirty="0"/>
              <a:t>Conversation at kitchen table = 60 dB</a:t>
            </a:r>
          </a:p>
          <a:p>
            <a:r>
              <a:rPr lang="en-US" dirty="0"/>
              <a:t>Quiet, calm room = 40 dB</a:t>
            </a:r>
          </a:p>
        </p:txBody>
      </p:sp>
      <p:sp>
        <p:nvSpPr>
          <p:cNvPr id="5" name="Text Placeholder 4"/>
          <p:cNvSpPr>
            <a:spLocks noGrp="1"/>
          </p:cNvSpPr>
          <p:nvPr>
            <p:ph type="body" sz="quarter" idx="14"/>
          </p:nvPr>
        </p:nvSpPr>
        <p:spPr/>
        <p:txBody>
          <a:bodyPr/>
          <a:lstStyle/>
          <a:p>
            <a:r>
              <a:rPr lang="en-US" dirty="0"/>
              <a:t>Why Ductless?</a:t>
            </a:r>
          </a:p>
        </p:txBody>
      </p:sp>
      <p:sp>
        <p:nvSpPr>
          <p:cNvPr id="6" name="Text Placeholder 5"/>
          <p:cNvSpPr>
            <a:spLocks noGrp="1"/>
          </p:cNvSpPr>
          <p:nvPr>
            <p:ph type="body" sz="quarter" idx="15"/>
          </p:nvPr>
        </p:nvSpPr>
        <p:spPr/>
        <p:txBody>
          <a:bodyPr/>
          <a:lstStyle/>
          <a:p>
            <a:endParaRPr lang="en-US"/>
          </a:p>
        </p:txBody>
      </p:sp>
      <p:sp>
        <p:nvSpPr>
          <p:cNvPr id="7" name="Text Placeholder 6"/>
          <p:cNvSpPr>
            <a:spLocks noGrp="1"/>
          </p:cNvSpPr>
          <p:nvPr>
            <p:ph type="body" sz="quarter" idx="16"/>
          </p:nvPr>
        </p:nvSpPr>
        <p:spPr/>
        <p:txBody>
          <a:bodyPr/>
          <a:lstStyle/>
          <a:p>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1714495256"/>
              </p:ext>
            </p:extLst>
          </p:nvPr>
        </p:nvGraphicFramePr>
        <p:xfrm>
          <a:off x="5174877" y="1820891"/>
          <a:ext cx="2794747" cy="1823523"/>
        </p:xfrm>
        <a:graphic>
          <a:graphicData uri="http://schemas.openxmlformats.org/presentationml/2006/ole">
            <mc:AlternateContent xmlns:mc="http://schemas.openxmlformats.org/markup-compatibility/2006">
              <mc:Choice xmlns:v="urn:schemas-microsoft-com:vml" Requires="v">
                <p:oleObj spid="_x0000_s8202" r:id="rId4" imgW="3580952" imgH="2336508" progId="">
                  <p:embed/>
                </p:oleObj>
              </mc:Choice>
              <mc:Fallback>
                <p:oleObj r:id="rId4" imgW="3580952" imgH="2336508" progId="">
                  <p:embed/>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74877" y="1820891"/>
                        <a:ext cx="2794747" cy="182352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557220159"/>
              </p:ext>
            </p:extLst>
          </p:nvPr>
        </p:nvGraphicFramePr>
        <p:xfrm>
          <a:off x="5146487" y="3883259"/>
          <a:ext cx="2823138" cy="1872081"/>
        </p:xfrm>
        <a:graphic>
          <a:graphicData uri="http://schemas.openxmlformats.org/presentationml/2006/ole">
            <mc:AlternateContent xmlns:mc="http://schemas.openxmlformats.org/markup-compatibility/2006">
              <mc:Choice xmlns:v="urn:schemas-microsoft-com:vml" Requires="v">
                <p:oleObj spid="_x0000_s8203" r:id="rId6" imgW="3580952" imgH="2374603" progId="">
                  <p:embed/>
                </p:oleObj>
              </mc:Choice>
              <mc:Fallback>
                <p:oleObj r:id="rId6" imgW="3580952" imgH="2374603" progId="">
                  <p:embed/>
                  <p:pic>
                    <p:nvPicPr>
                      <p:cNvPr id="0"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46487" y="3883259"/>
                        <a:ext cx="2823138" cy="187208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80597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Introduction</a:t>
            </a:r>
          </a:p>
        </p:txBody>
      </p:sp>
      <p:sp>
        <p:nvSpPr>
          <p:cNvPr id="3" name="Subtitle 2"/>
          <p:cNvSpPr>
            <a:spLocks noGrp="1"/>
          </p:cNvSpPr>
          <p:nvPr>
            <p:ph type="subTitle" idx="1"/>
          </p:nvPr>
        </p:nvSpPr>
        <p:spPr/>
        <p:txBody>
          <a:bodyPr/>
          <a:lstStyle/>
          <a:p>
            <a:r>
              <a:rPr lang="en-US" dirty="0"/>
              <a:t>Overview</a:t>
            </a:r>
          </a:p>
        </p:txBody>
      </p:sp>
      <p:sp>
        <p:nvSpPr>
          <p:cNvPr id="4" name="Content Placeholder 3"/>
          <p:cNvSpPr>
            <a:spLocks noGrp="1"/>
          </p:cNvSpPr>
          <p:nvPr>
            <p:ph idx="13"/>
          </p:nvPr>
        </p:nvSpPr>
        <p:spPr>
          <a:xfrm>
            <a:off x="653587" y="2041756"/>
            <a:ext cx="4025989" cy="4351338"/>
          </a:xfrm>
        </p:spPr>
        <p:txBody>
          <a:bodyPr/>
          <a:lstStyle/>
          <a:p>
            <a:r>
              <a:rPr lang="en-US" dirty="0"/>
              <a:t>Give you the ability to provide a localized heating/cooling solution</a:t>
            </a:r>
          </a:p>
          <a:p>
            <a:r>
              <a:rPr lang="en-US" dirty="0"/>
              <a:t>Great solution when traditional ducted system would be too costly or difficult to install</a:t>
            </a:r>
          </a:p>
          <a:p>
            <a:r>
              <a:rPr lang="en-US" dirty="0"/>
              <a:t>Efficiency levels up to 26.1 SEER and 11.0 HSPF</a:t>
            </a:r>
          </a:p>
          <a:p>
            <a:r>
              <a:rPr lang="en-US" dirty="0"/>
              <a:t>Super quiet operation</a:t>
            </a:r>
          </a:p>
        </p:txBody>
      </p:sp>
      <p:sp>
        <p:nvSpPr>
          <p:cNvPr id="5" name="Text Placeholder 4"/>
          <p:cNvSpPr>
            <a:spLocks noGrp="1"/>
          </p:cNvSpPr>
          <p:nvPr>
            <p:ph type="body" sz="quarter" idx="14"/>
          </p:nvPr>
        </p:nvSpPr>
        <p:spPr/>
        <p:txBody>
          <a:bodyPr/>
          <a:lstStyle/>
          <a:p>
            <a:r>
              <a:rPr lang="en-US" dirty="0"/>
              <a:t>Why Ductless?</a:t>
            </a:r>
          </a:p>
        </p:txBody>
      </p:sp>
      <p:sp>
        <p:nvSpPr>
          <p:cNvPr id="6" name="Text Placeholder 5"/>
          <p:cNvSpPr>
            <a:spLocks noGrp="1"/>
          </p:cNvSpPr>
          <p:nvPr>
            <p:ph type="body" sz="quarter" idx="15"/>
          </p:nvPr>
        </p:nvSpPr>
        <p:spPr/>
        <p:txBody>
          <a:bodyPr/>
          <a:lstStyle/>
          <a:p>
            <a:endParaRPr lang="en-US"/>
          </a:p>
        </p:txBody>
      </p:sp>
      <p:sp>
        <p:nvSpPr>
          <p:cNvPr id="7" name="Text Placeholder 6"/>
          <p:cNvSpPr>
            <a:spLocks noGrp="1"/>
          </p:cNvSpPr>
          <p:nvPr>
            <p:ph type="body" sz="quarter" idx="16"/>
          </p:nvPr>
        </p:nvSpPr>
        <p:spPr/>
        <p:txBody>
          <a:bodyPr/>
          <a:lstStyle/>
          <a:p>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6814" y="1895504"/>
            <a:ext cx="3088135" cy="3150270"/>
          </a:xfrm>
          <a:prstGeom prst="rect">
            <a:avLst/>
          </a:prstGeom>
        </p:spPr>
      </p:pic>
    </p:spTree>
    <p:extLst>
      <p:ext uri="{BB962C8B-B14F-4D97-AF65-F5344CB8AC3E}">
        <p14:creationId xmlns:p14="http://schemas.microsoft.com/office/powerpoint/2010/main" val="31475999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Selling Tips</a:t>
            </a:r>
          </a:p>
        </p:txBody>
      </p:sp>
      <p:sp>
        <p:nvSpPr>
          <p:cNvPr id="3" name="Subtitle 2"/>
          <p:cNvSpPr>
            <a:spLocks noGrp="1"/>
          </p:cNvSpPr>
          <p:nvPr>
            <p:ph type="subTitle" idx="1"/>
          </p:nvPr>
        </p:nvSpPr>
        <p:spPr/>
        <p:txBody>
          <a:bodyPr/>
          <a:lstStyle/>
          <a:p>
            <a:r>
              <a:rPr lang="en-US" dirty="0"/>
              <a:t>Example – Efficiency Comparison</a:t>
            </a:r>
          </a:p>
        </p:txBody>
      </p:sp>
      <p:sp>
        <p:nvSpPr>
          <p:cNvPr id="4" name="Content Placeholder 3"/>
          <p:cNvSpPr>
            <a:spLocks noGrp="1"/>
          </p:cNvSpPr>
          <p:nvPr>
            <p:ph idx="13"/>
          </p:nvPr>
        </p:nvSpPr>
        <p:spPr>
          <a:xfrm>
            <a:off x="653587" y="2041756"/>
            <a:ext cx="2905401" cy="4351338"/>
          </a:xfrm>
        </p:spPr>
        <p:txBody>
          <a:bodyPr/>
          <a:lstStyle/>
          <a:p>
            <a:r>
              <a:rPr lang="en-US" dirty="0"/>
              <a:t>Compare SEER to MPG</a:t>
            </a:r>
          </a:p>
          <a:p>
            <a:r>
              <a:rPr lang="en-US" dirty="0"/>
              <a:t>At up to 26.1 SEER, the mini-split AC provides an opportunity for significant savings</a:t>
            </a:r>
          </a:p>
        </p:txBody>
      </p:sp>
      <p:sp>
        <p:nvSpPr>
          <p:cNvPr id="5" name="Text Placeholder 4"/>
          <p:cNvSpPr>
            <a:spLocks noGrp="1"/>
          </p:cNvSpPr>
          <p:nvPr>
            <p:ph type="body" sz="quarter" idx="14"/>
          </p:nvPr>
        </p:nvSpPr>
        <p:spPr/>
        <p:txBody>
          <a:bodyPr/>
          <a:lstStyle/>
          <a:p>
            <a:r>
              <a:rPr lang="en-US" dirty="0"/>
              <a:t>Why Ductless?</a:t>
            </a:r>
          </a:p>
        </p:txBody>
      </p:sp>
      <p:sp>
        <p:nvSpPr>
          <p:cNvPr id="6" name="Text Placeholder 5"/>
          <p:cNvSpPr>
            <a:spLocks noGrp="1"/>
          </p:cNvSpPr>
          <p:nvPr>
            <p:ph type="body" sz="quarter" idx="15"/>
          </p:nvPr>
        </p:nvSpPr>
        <p:spPr/>
        <p:txBody>
          <a:bodyPr/>
          <a:lstStyle/>
          <a:p>
            <a:endParaRPr lang="en-US"/>
          </a:p>
        </p:txBody>
      </p:sp>
      <p:sp>
        <p:nvSpPr>
          <p:cNvPr id="7" name="Text Placeholder 6"/>
          <p:cNvSpPr>
            <a:spLocks noGrp="1"/>
          </p:cNvSpPr>
          <p:nvPr>
            <p:ph type="body" sz="quarter" idx="16"/>
          </p:nvPr>
        </p:nvSpPr>
        <p:spPr/>
        <p:txBody>
          <a:bodyPr/>
          <a:lstStyle/>
          <a:p>
            <a:endParaRPr lang="en-US"/>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10275" b="10692"/>
          <a:stretch/>
        </p:blipFill>
        <p:spPr>
          <a:xfrm>
            <a:off x="5679603" y="1704404"/>
            <a:ext cx="2558962" cy="1302314"/>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37531" y="3193401"/>
            <a:ext cx="2992388" cy="3052597"/>
          </a:xfrm>
          <a:prstGeom prst="rect">
            <a:avLst/>
          </a:prstGeom>
        </p:spPr>
      </p:pic>
    </p:spTree>
    <p:extLst>
      <p:ext uri="{BB962C8B-B14F-4D97-AF65-F5344CB8AC3E}">
        <p14:creationId xmlns:p14="http://schemas.microsoft.com/office/powerpoint/2010/main" val="510038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Introduction</a:t>
            </a:r>
          </a:p>
        </p:txBody>
      </p:sp>
      <p:sp>
        <p:nvSpPr>
          <p:cNvPr id="3" name="Subtitle 2"/>
          <p:cNvSpPr>
            <a:spLocks noGrp="1"/>
          </p:cNvSpPr>
          <p:nvPr>
            <p:ph type="subTitle" idx="1"/>
          </p:nvPr>
        </p:nvSpPr>
        <p:spPr/>
        <p:txBody>
          <a:bodyPr/>
          <a:lstStyle/>
          <a:p>
            <a:r>
              <a:rPr lang="en-US" dirty="0"/>
              <a:t>What is a Ductless Mini-Split?</a:t>
            </a:r>
          </a:p>
        </p:txBody>
      </p:sp>
      <p:sp>
        <p:nvSpPr>
          <p:cNvPr id="4" name="Content Placeholder 3"/>
          <p:cNvSpPr>
            <a:spLocks noGrp="1"/>
          </p:cNvSpPr>
          <p:nvPr>
            <p:ph idx="13"/>
          </p:nvPr>
        </p:nvSpPr>
        <p:spPr>
          <a:xfrm>
            <a:off x="653587" y="2041756"/>
            <a:ext cx="3801872" cy="4351338"/>
          </a:xfrm>
        </p:spPr>
        <p:txBody>
          <a:bodyPr/>
          <a:lstStyle/>
          <a:p>
            <a:r>
              <a:rPr lang="en-US" dirty="0"/>
              <a:t>Small AC or Heat Pump System</a:t>
            </a:r>
          </a:p>
          <a:p>
            <a:pPr lvl="1"/>
            <a:r>
              <a:rPr lang="en-US" dirty="0"/>
              <a:t>Similar to traditional:</a:t>
            </a:r>
          </a:p>
          <a:p>
            <a:pPr lvl="2"/>
            <a:r>
              <a:rPr lang="en-US" dirty="0"/>
              <a:t>Condenser</a:t>
            </a:r>
          </a:p>
          <a:p>
            <a:pPr lvl="2"/>
            <a:r>
              <a:rPr lang="en-US" dirty="0"/>
              <a:t>Evaporator</a:t>
            </a:r>
          </a:p>
          <a:p>
            <a:pPr lvl="2"/>
            <a:r>
              <a:rPr lang="en-US" dirty="0"/>
              <a:t>Blow</a:t>
            </a:r>
          </a:p>
          <a:p>
            <a:r>
              <a:rPr lang="en-US" dirty="0"/>
              <a:t>No duct</a:t>
            </a:r>
          </a:p>
          <a:p>
            <a:r>
              <a:rPr lang="en-US" dirty="0"/>
              <a:t>No thermostat wire</a:t>
            </a:r>
          </a:p>
        </p:txBody>
      </p:sp>
      <p:sp>
        <p:nvSpPr>
          <p:cNvPr id="5" name="Text Placeholder 4"/>
          <p:cNvSpPr>
            <a:spLocks noGrp="1"/>
          </p:cNvSpPr>
          <p:nvPr>
            <p:ph type="body" sz="quarter" idx="14"/>
          </p:nvPr>
        </p:nvSpPr>
        <p:spPr/>
        <p:txBody>
          <a:bodyPr/>
          <a:lstStyle/>
          <a:p>
            <a:r>
              <a:rPr lang="en-US" dirty="0"/>
              <a:t>Why Ductless?</a:t>
            </a:r>
          </a:p>
        </p:txBody>
      </p:sp>
      <p:sp>
        <p:nvSpPr>
          <p:cNvPr id="6" name="Text Placeholder 5"/>
          <p:cNvSpPr>
            <a:spLocks noGrp="1"/>
          </p:cNvSpPr>
          <p:nvPr>
            <p:ph type="body" sz="quarter" idx="15"/>
          </p:nvPr>
        </p:nvSpPr>
        <p:spPr/>
        <p:txBody>
          <a:bodyPr/>
          <a:lstStyle/>
          <a:p>
            <a:endParaRPr lang="en-US"/>
          </a:p>
        </p:txBody>
      </p:sp>
      <p:sp>
        <p:nvSpPr>
          <p:cNvPr id="7" name="Text Placeholder 6"/>
          <p:cNvSpPr>
            <a:spLocks noGrp="1"/>
          </p:cNvSpPr>
          <p:nvPr>
            <p:ph type="body" sz="quarter" idx="16"/>
          </p:nvPr>
        </p:nvSpPr>
        <p:spPr/>
        <p:txBody>
          <a:bodyPr/>
          <a:lstStyle/>
          <a:p>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55459" y="1820891"/>
            <a:ext cx="4218242" cy="3898679"/>
          </a:xfrm>
          <a:prstGeom prst="rect">
            <a:avLst/>
          </a:prstGeom>
        </p:spPr>
      </p:pic>
    </p:spTree>
    <p:extLst>
      <p:ext uri="{BB962C8B-B14F-4D97-AF65-F5344CB8AC3E}">
        <p14:creationId xmlns:p14="http://schemas.microsoft.com/office/powerpoint/2010/main" val="3702056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Introduction</a:t>
            </a:r>
          </a:p>
        </p:txBody>
      </p:sp>
      <p:sp>
        <p:nvSpPr>
          <p:cNvPr id="3" name="Subtitle 2"/>
          <p:cNvSpPr>
            <a:spLocks noGrp="1"/>
          </p:cNvSpPr>
          <p:nvPr>
            <p:ph type="subTitle" idx="1"/>
          </p:nvPr>
        </p:nvSpPr>
        <p:spPr/>
        <p:txBody>
          <a:bodyPr/>
          <a:lstStyle/>
          <a:p>
            <a:r>
              <a:rPr lang="en-US" dirty="0"/>
              <a:t>Why Now?</a:t>
            </a:r>
          </a:p>
        </p:txBody>
      </p:sp>
      <p:sp>
        <p:nvSpPr>
          <p:cNvPr id="5" name="Text Placeholder 4"/>
          <p:cNvSpPr>
            <a:spLocks noGrp="1"/>
          </p:cNvSpPr>
          <p:nvPr>
            <p:ph type="body" sz="quarter" idx="14"/>
          </p:nvPr>
        </p:nvSpPr>
        <p:spPr/>
        <p:txBody>
          <a:bodyPr/>
          <a:lstStyle/>
          <a:p>
            <a:r>
              <a:rPr lang="en-US" dirty="0"/>
              <a:t>Why Ductless?</a:t>
            </a:r>
          </a:p>
        </p:txBody>
      </p:sp>
      <p:sp>
        <p:nvSpPr>
          <p:cNvPr id="6" name="Text Placeholder 5"/>
          <p:cNvSpPr>
            <a:spLocks noGrp="1"/>
          </p:cNvSpPr>
          <p:nvPr>
            <p:ph type="body" sz="quarter" idx="15"/>
          </p:nvPr>
        </p:nvSpPr>
        <p:spPr/>
        <p:txBody>
          <a:bodyPr/>
          <a:lstStyle/>
          <a:p>
            <a:endParaRPr lang="en-US"/>
          </a:p>
        </p:txBody>
      </p:sp>
      <p:sp>
        <p:nvSpPr>
          <p:cNvPr id="7" name="Text Placeholder 6"/>
          <p:cNvSpPr>
            <a:spLocks noGrp="1"/>
          </p:cNvSpPr>
          <p:nvPr>
            <p:ph type="body" sz="quarter" idx="16"/>
          </p:nvPr>
        </p:nvSpPr>
        <p:spPr/>
        <p:txBody>
          <a:bodyPr/>
          <a:lstStyle/>
          <a:p>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0986" y="1895504"/>
            <a:ext cx="5943600" cy="4419762"/>
          </a:xfrm>
          <a:prstGeom prst="rect">
            <a:avLst/>
          </a:prstGeom>
        </p:spPr>
      </p:pic>
    </p:spTree>
    <p:extLst>
      <p:ext uri="{BB962C8B-B14F-4D97-AF65-F5344CB8AC3E}">
        <p14:creationId xmlns:p14="http://schemas.microsoft.com/office/powerpoint/2010/main" val="516103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Introduction</a:t>
            </a:r>
          </a:p>
        </p:txBody>
      </p:sp>
      <p:sp>
        <p:nvSpPr>
          <p:cNvPr id="3" name="Subtitle 2"/>
          <p:cNvSpPr>
            <a:spLocks noGrp="1"/>
          </p:cNvSpPr>
          <p:nvPr>
            <p:ph type="subTitle" idx="1"/>
          </p:nvPr>
        </p:nvSpPr>
        <p:spPr/>
        <p:txBody>
          <a:bodyPr/>
          <a:lstStyle/>
          <a:p>
            <a:r>
              <a:rPr lang="en-US" dirty="0"/>
              <a:t>Applications</a:t>
            </a:r>
          </a:p>
        </p:txBody>
      </p:sp>
      <p:sp>
        <p:nvSpPr>
          <p:cNvPr id="4" name="Content Placeholder 3"/>
          <p:cNvSpPr>
            <a:spLocks noGrp="1"/>
          </p:cNvSpPr>
          <p:nvPr>
            <p:ph idx="13"/>
          </p:nvPr>
        </p:nvSpPr>
        <p:spPr>
          <a:xfrm>
            <a:off x="653587" y="2041756"/>
            <a:ext cx="3371566" cy="4351338"/>
          </a:xfrm>
        </p:spPr>
        <p:txBody>
          <a:bodyPr/>
          <a:lstStyle/>
          <a:p>
            <a:r>
              <a:rPr lang="en-US" dirty="0"/>
              <a:t>Room additions</a:t>
            </a:r>
          </a:p>
          <a:p>
            <a:r>
              <a:rPr lang="en-US" dirty="0"/>
              <a:t>Sunrooms</a:t>
            </a:r>
          </a:p>
          <a:p>
            <a:r>
              <a:rPr lang="en-US" dirty="0"/>
              <a:t>Media rooms</a:t>
            </a:r>
          </a:p>
          <a:p>
            <a:r>
              <a:rPr lang="en-US" dirty="0"/>
              <a:t>Home offices</a:t>
            </a:r>
          </a:p>
          <a:p>
            <a:r>
              <a:rPr lang="en-US" dirty="0"/>
              <a:t>Upstairs bedrooms</a:t>
            </a:r>
          </a:p>
          <a:p>
            <a:r>
              <a:rPr lang="en-US" dirty="0"/>
              <a:t>Rooms at end of duct run that don’t heat or cool to desired comfort levels</a:t>
            </a:r>
          </a:p>
        </p:txBody>
      </p:sp>
      <p:sp>
        <p:nvSpPr>
          <p:cNvPr id="5" name="Text Placeholder 4"/>
          <p:cNvSpPr>
            <a:spLocks noGrp="1"/>
          </p:cNvSpPr>
          <p:nvPr>
            <p:ph type="body" sz="quarter" idx="14"/>
          </p:nvPr>
        </p:nvSpPr>
        <p:spPr/>
        <p:txBody>
          <a:bodyPr/>
          <a:lstStyle/>
          <a:p>
            <a:r>
              <a:rPr lang="en-US" dirty="0"/>
              <a:t>Why Ductless?</a:t>
            </a:r>
          </a:p>
        </p:txBody>
      </p:sp>
      <p:sp>
        <p:nvSpPr>
          <p:cNvPr id="6" name="Text Placeholder 5"/>
          <p:cNvSpPr>
            <a:spLocks noGrp="1"/>
          </p:cNvSpPr>
          <p:nvPr>
            <p:ph type="body" sz="quarter" idx="15"/>
          </p:nvPr>
        </p:nvSpPr>
        <p:spPr/>
        <p:txBody>
          <a:bodyPr/>
          <a:lstStyle/>
          <a:p>
            <a:endParaRPr lang="en-US"/>
          </a:p>
        </p:txBody>
      </p:sp>
      <p:sp>
        <p:nvSpPr>
          <p:cNvPr id="7" name="Text Placeholder 6"/>
          <p:cNvSpPr>
            <a:spLocks noGrp="1"/>
          </p:cNvSpPr>
          <p:nvPr>
            <p:ph type="body" sz="quarter" idx="16"/>
          </p:nvPr>
        </p:nvSpPr>
        <p:spPr/>
        <p:txBody>
          <a:bodyPr/>
          <a:lstStyle/>
          <a:p>
            <a:endParaRPr lang="en-US"/>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8639" r="6323" b="12626"/>
          <a:stretch/>
        </p:blipFill>
        <p:spPr>
          <a:xfrm>
            <a:off x="4705263" y="1317639"/>
            <a:ext cx="2419263" cy="1864288"/>
          </a:xfrm>
          <a:prstGeom prst="rect">
            <a:avLst/>
          </a:prstGeom>
          <a:ln>
            <a:solidFill>
              <a:schemeClr val="tx1">
                <a:lumMod val="85000"/>
                <a:lumOff val="15000"/>
              </a:schemeClr>
            </a:solidFill>
          </a:ln>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b="19711"/>
          <a:stretch/>
        </p:blipFill>
        <p:spPr>
          <a:xfrm>
            <a:off x="6230389" y="2495220"/>
            <a:ext cx="2501039" cy="2029864"/>
          </a:xfrm>
          <a:prstGeom prst="rect">
            <a:avLst/>
          </a:prstGeom>
          <a:ln>
            <a:solidFill>
              <a:schemeClr val="tx1"/>
            </a:solidFill>
          </a:ln>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15256"/>
          <a:stretch/>
        </p:blipFill>
        <p:spPr>
          <a:xfrm>
            <a:off x="4835011" y="4266838"/>
            <a:ext cx="2289515" cy="1801113"/>
          </a:xfrm>
          <a:prstGeom prst="rect">
            <a:avLst/>
          </a:prstGeom>
          <a:ln>
            <a:solidFill>
              <a:schemeClr val="bg1">
                <a:lumMod val="75000"/>
              </a:schemeClr>
            </a:solidFill>
          </a:ln>
        </p:spPr>
      </p:pic>
    </p:spTree>
    <p:extLst>
      <p:ext uri="{BB962C8B-B14F-4D97-AF65-F5344CB8AC3E}">
        <p14:creationId xmlns:p14="http://schemas.microsoft.com/office/powerpoint/2010/main" val="3471922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Features and Benefits for Customers</a:t>
            </a:r>
          </a:p>
        </p:txBody>
      </p:sp>
      <p:sp>
        <p:nvSpPr>
          <p:cNvPr id="3" name="Subtitle 2"/>
          <p:cNvSpPr>
            <a:spLocks noGrp="1"/>
          </p:cNvSpPr>
          <p:nvPr>
            <p:ph type="subTitle" idx="1"/>
          </p:nvPr>
        </p:nvSpPr>
        <p:spPr/>
        <p:txBody>
          <a:bodyPr/>
          <a:lstStyle/>
          <a:p>
            <a:r>
              <a:rPr lang="en-US" dirty="0"/>
              <a:t>Overview</a:t>
            </a:r>
          </a:p>
        </p:txBody>
      </p:sp>
      <p:sp>
        <p:nvSpPr>
          <p:cNvPr id="4" name="Content Placeholder 3"/>
          <p:cNvSpPr>
            <a:spLocks noGrp="1"/>
          </p:cNvSpPr>
          <p:nvPr>
            <p:ph idx="13"/>
          </p:nvPr>
        </p:nvSpPr>
        <p:spPr>
          <a:xfrm>
            <a:off x="653587" y="2041756"/>
            <a:ext cx="3577754" cy="4351338"/>
          </a:xfrm>
        </p:spPr>
        <p:txBody>
          <a:bodyPr/>
          <a:lstStyle/>
          <a:p>
            <a:r>
              <a:rPr lang="en-US" dirty="0"/>
              <a:t>Sleek design</a:t>
            </a:r>
          </a:p>
          <a:p>
            <a:r>
              <a:rPr lang="en-US" dirty="0"/>
              <a:t>Easy, flexible installation</a:t>
            </a:r>
          </a:p>
          <a:p>
            <a:r>
              <a:rPr lang="en-US" dirty="0"/>
              <a:t>Simple operation</a:t>
            </a:r>
          </a:p>
          <a:p>
            <a:r>
              <a:rPr lang="en-US" dirty="0"/>
              <a:t>Low sound operation</a:t>
            </a:r>
          </a:p>
          <a:p>
            <a:r>
              <a:rPr lang="en-US" dirty="0"/>
              <a:t>Outstanding energy </a:t>
            </a:r>
            <a:r>
              <a:rPr lang="en-US" dirty="0" smtClean="0"/>
              <a:t>savings</a:t>
            </a:r>
          </a:p>
          <a:p>
            <a:r>
              <a:rPr lang="en-US" dirty="0" smtClean="0"/>
              <a:t>Security</a:t>
            </a:r>
            <a:endParaRPr lang="en-US" dirty="0"/>
          </a:p>
        </p:txBody>
      </p:sp>
      <p:sp>
        <p:nvSpPr>
          <p:cNvPr id="5" name="Text Placeholder 4"/>
          <p:cNvSpPr>
            <a:spLocks noGrp="1"/>
          </p:cNvSpPr>
          <p:nvPr>
            <p:ph type="body" sz="quarter" idx="14"/>
          </p:nvPr>
        </p:nvSpPr>
        <p:spPr/>
        <p:txBody>
          <a:bodyPr/>
          <a:lstStyle/>
          <a:p>
            <a:r>
              <a:rPr lang="en-US" dirty="0"/>
              <a:t>Why Ductless?</a:t>
            </a:r>
          </a:p>
        </p:txBody>
      </p:sp>
      <p:sp>
        <p:nvSpPr>
          <p:cNvPr id="6" name="Text Placeholder 5"/>
          <p:cNvSpPr>
            <a:spLocks noGrp="1"/>
          </p:cNvSpPr>
          <p:nvPr>
            <p:ph type="body" sz="quarter" idx="15"/>
          </p:nvPr>
        </p:nvSpPr>
        <p:spPr/>
        <p:txBody>
          <a:bodyPr/>
          <a:lstStyle/>
          <a:p>
            <a:endParaRPr lang="en-US"/>
          </a:p>
        </p:txBody>
      </p:sp>
      <p:sp>
        <p:nvSpPr>
          <p:cNvPr id="7" name="Text Placeholder 6"/>
          <p:cNvSpPr>
            <a:spLocks noGrp="1"/>
          </p:cNvSpPr>
          <p:nvPr>
            <p:ph type="body" sz="quarter" idx="16"/>
          </p:nvPr>
        </p:nvSpPr>
        <p:spPr/>
        <p:txBody>
          <a:bodyPr/>
          <a:lstStyle/>
          <a:p>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7581" y="2041756"/>
            <a:ext cx="3697957" cy="3772362"/>
          </a:xfrm>
          <a:prstGeom prst="rect">
            <a:avLst/>
          </a:prstGeom>
        </p:spPr>
      </p:pic>
    </p:spTree>
    <p:extLst>
      <p:ext uri="{BB962C8B-B14F-4D97-AF65-F5344CB8AC3E}">
        <p14:creationId xmlns:p14="http://schemas.microsoft.com/office/powerpoint/2010/main" val="529212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Features and Benefits for Customers</a:t>
            </a:r>
          </a:p>
        </p:txBody>
      </p:sp>
      <p:sp>
        <p:nvSpPr>
          <p:cNvPr id="3" name="Subtitle 2"/>
          <p:cNvSpPr>
            <a:spLocks noGrp="1"/>
          </p:cNvSpPr>
          <p:nvPr>
            <p:ph type="subTitle" idx="1"/>
          </p:nvPr>
        </p:nvSpPr>
        <p:spPr/>
        <p:txBody>
          <a:bodyPr/>
          <a:lstStyle/>
          <a:p>
            <a:r>
              <a:rPr lang="en-US" dirty="0"/>
              <a:t>Sleek Design</a:t>
            </a:r>
          </a:p>
        </p:txBody>
      </p:sp>
      <p:sp>
        <p:nvSpPr>
          <p:cNvPr id="4" name="Content Placeholder 3"/>
          <p:cNvSpPr>
            <a:spLocks noGrp="1"/>
          </p:cNvSpPr>
          <p:nvPr>
            <p:ph idx="13"/>
          </p:nvPr>
        </p:nvSpPr>
        <p:spPr>
          <a:xfrm>
            <a:off x="653587" y="2041756"/>
            <a:ext cx="3281919" cy="4351338"/>
          </a:xfrm>
        </p:spPr>
        <p:txBody>
          <a:bodyPr/>
          <a:lstStyle/>
          <a:p>
            <a:r>
              <a:rPr lang="en-US" dirty="0"/>
              <a:t>Sleek wall/ceiling mount indoor designs blend with any decor</a:t>
            </a:r>
          </a:p>
        </p:txBody>
      </p:sp>
      <p:sp>
        <p:nvSpPr>
          <p:cNvPr id="5" name="Text Placeholder 4"/>
          <p:cNvSpPr>
            <a:spLocks noGrp="1"/>
          </p:cNvSpPr>
          <p:nvPr>
            <p:ph type="body" sz="quarter" idx="14"/>
          </p:nvPr>
        </p:nvSpPr>
        <p:spPr/>
        <p:txBody>
          <a:bodyPr/>
          <a:lstStyle/>
          <a:p>
            <a:r>
              <a:rPr lang="en-US" dirty="0"/>
              <a:t>Why Ductless</a:t>
            </a:r>
          </a:p>
        </p:txBody>
      </p:sp>
      <p:sp>
        <p:nvSpPr>
          <p:cNvPr id="6" name="Text Placeholder 5"/>
          <p:cNvSpPr>
            <a:spLocks noGrp="1"/>
          </p:cNvSpPr>
          <p:nvPr>
            <p:ph type="body" sz="quarter" idx="15"/>
          </p:nvPr>
        </p:nvSpPr>
        <p:spPr/>
        <p:txBody>
          <a:bodyPr/>
          <a:lstStyle/>
          <a:p>
            <a:endParaRPr lang="en-US"/>
          </a:p>
        </p:txBody>
      </p:sp>
      <p:sp>
        <p:nvSpPr>
          <p:cNvPr id="7" name="Text Placeholder 6"/>
          <p:cNvSpPr>
            <a:spLocks noGrp="1"/>
          </p:cNvSpPr>
          <p:nvPr>
            <p:ph type="body" sz="quarter" idx="16"/>
          </p:nvPr>
        </p:nvSpPr>
        <p:spPr/>
        <p:txBody>
          <a:bodyPr/>
          <a:lstStyle/>
          <a:p>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9760" y="2773358"/>
            <a:ext cx="4351911" cy="1899867"/>
          </a:xfrm>
          <a:prstGeom prst="rect">
            <a:avLst/>
          </a:prstGeom>
        </p:spPr>
      </p:pic>
    </p:spTree>
    <p:extLst>
      <p:ext uri="{BB962C8B-B14F-4D97-AF65-F5344CB8AC3E}">
        <p14:creationId xmlns:p14="http://schemas.microsoft.com/office/powerpoint/2010/main" val="4005355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Features and Benefits for Customers</a:t>
            </a:r>
          </a:p>
        </p:txBody>
      </p:sp>
      <p:sp>
        <p:nvSpPr>
          <p:cNvPr id="3" name="Subtitle 2"/>
          <p:cNvSpPr>
            <a:spLocks noGrp="1"/>
          </p:cNvSpPr>
          <p:nvPr>
            <p:ph type="subTitle" idx="1"/>
          </p:nvPr>
        </p:nvSpPr>
        <p:spPr/>
        <p:txBody>
          <a:bodyPr/>
          <a:lstStyle/>
          <a:p>
            <a:r>
              <a:rPr lang="en-US" dirty="0"/>
              <a:t>Easy Installation</a:t>
            </a:r>
          </a:p>
        </p:txBody>
      </p:sp>
      <p:sp>
        <p:nvSpPr>
          <p:cNvPr id="4" name="Content Placeholder 3"/>
          <p:cNvSpPr>
            <a:spLocks noGrp="1"/>
          </p:cNvSpPr>
          <p:nvPr>
            <p:ph idx="13"/>
          </p:nvPr>
        </p:nvSpPr>
        <p:spPr>
          <a:xfrm>
            <a:off x="653587" y="2041756"/>
            <a:ext cx="7886700" cy="378715"/>
          </a:xfrm>
        </p:spPr>
        <p:txBody>
          <a:bodyPr/>
          <a:lstStyle/>
          <a:p>
            <a:r>
              <a:rPr lang="en-US" dirty="0"/>
              <a:t>Requires no ductwork or thermostat wire</a:t>
            </a:r>
          </a:p>
        </p:txBody>
      </p:sp>
      <p:sp>
        <p:nvSpPr>
          <p:cNvPr id="5" name="Text Placeholder 4"/>
          <p:cNvSpPr>
            <a:spLocks noGrp="1"/>
          </p:cNvSpPr>
          <p:nvPr>
            <p:ph type="body" sz="quarter" idx="14"/>
          </p:nvPr>
        </p:nvSpPr>
        <p:spPr/>
        <p:txBody>
          <a:bodyPr/>
          <a:lstStyle/>
          <a:p>
            <a:r>
              <a:rPr lang="en-US" dirty="0"/>
              <a:t>Why Ductless?</a:t>
            </a:r>
          </a:p>
        </p:txBody>
      </p:sp>
      <p:sp>
        <p:nvSpPr>
          <p:cNvPr id="6" name="Text Placeholder 5"/>
          <p:cNvSpPr>
            <a:spLocks noGrp="1"/>
          </p:cNvSpPr>
          <p:nvPr>
            <p:ph type="body" sz="quarter" idx="15"/>
          </p:nvPr>
        </p:nvSpPr>
        <p:spPr/>
        <p:txBody>
          <a:bodyPr/>
          <a:lstStyle/>
          <a:p>
            <a:endParaRPr lang="en-US"/>
          </a:p>
        </p:txBody>
      </p:sp>
      <p:sp>
        <p:nvSpPr>
          <p:cNvPr id="7" name="Text Placeholder 6"/>
          <p:cNvSpPr>
            <a:spLocks noGrp="1"/>
          </p:cNvSpPr>
          <p:nvPr>
            <p:ph type="body" sz="quarter" idx="16"/>
          </p:nvPr>
        </p:nvSpPr>
        <p:spPr/>
        <p:txBody>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687442739"/>
              </p:ext>
            </p:extLst>
          </p:nvPr>
        </p:nvGraphicFramePr>
        <p:xfrm>
          <a:off x="1354886" y="2617695"/>
          <a:ext cx="6379999" cy="3514164"/>
        </p:xfrm>
        <a:graphic>
          <a:graphicData uri="http://schemas.openxmlformats.org/presentationml/2006/ole">
            <mc:AlternateContent xmlns:mc="http://schemas.openxmlformats.org/markup-compatibility/2006">
              <mc:Choice xmlns:v="urn:schemas-microsoft-com:vml" Requires="v">
                <p:oleObj spid="_x0000_s1049" r:id="rId4" imgW="8139683" imgH="4482540" progId="">
                  <p:embed/>
                </p:oleObj>
              </mc:Choice>
              <mc:Fallback>
                <p:oleObj r:id="rId4" imgW="8139683" imgH="4482540" progId="">
                  <p:embed/>
                  <p:pic>
                    <p:nvPicPr>
                      <p:cNvPr id="0"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4886" y="2617695"/>
                        <a:ext cx="6379999" cy="351416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41260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Features and Benefits for Customers</a:t>
            </a:r>
          </a:p>
        </p:txBody>
      </p:sp>
      <p:sp>
        <p:nvSpPr>
          <p:cNvPr id="3" name="Subtitle 2"/>
          <p:cNvSpPr>
            <a:spLocks noGrp="1"/>
          </p:cNvSpPr>
          <p:nvPr>
            <p:ph type="subTitle" idx="1"/>
          </p:nvPr>
        </p:nvSpPr>
        <p:spPr/>
        <p:txBody>
          <a:bodyPr/>
          <a:lstStyle/>
          <a:p>
            <a:r>
              <a:rPr lang="en-US" dirty="0"/>
              <a:t>Flexible Installation</a:t>
            </a:r>
          </a:p>
        </p:txBody>
      </p:sp>
      <p:sp>
        <p:nvSpPr>
          <p:cNvPr id="4" name="Content Placeholder 3"/>
          <p:cNvSpPr>
            <a:spLocks noGrp="1"/>
          </p:cNvSpPr>
          <p:nvPr>
            <p:ph idx="13"/>
          </p:nvPr>
        </p:nvSpPr>
        <p:spPr>
          <a:xfrm>
            <a:off x="653587" y="2041756"/>
            <a:ext cx="2475095" cy="1813068"/>
          </a:xfrm>
        </p:spPr>
        <p:txBody>
          <a:bodyPr>
            <a:normAutofit/>
          </a:bodyPr>
          <a:lstStyle/>
          <a:p>
            <a:r>
              <a:rPr lang="en-US" dirty="0"/>
              <a:t>Flexible installation options solve comfort issues that traditional units sometimes can’t</a:t>
            </a:r>
          </a:p>
        </p:txBody>
      </p:sp>
      <p:sp>
        <p:nvSpPr>
          <p:cNvPr id="5" name="Text Placeholder 4"/>
          <p:cNvSpPr>
            <a:spLocks noGrp="1"/>
          </p:cNvSpPr>
          <p:nvPr>
            <p:ph type="body" sz="quarter" idx="14"/>
          </p:nvPr>
        </p:nvSpPr>
        <p:spPr/>
        <p:txBody>
          <a:bodyPr/>
          <a:lstStyle/>
          <a:p>
            <a:r>
              <a:rPr lang="en-US" dirty="0"/>
              <a:t>Why Ductless?</a:t>
            </a:r>
          </a:p>
        </p:txBody>
      </p:sp>
      <p:sp>
        <p:nvSpPr>
          <p:cNvPr id="6" name="Text Placeholder 5"/>
          <p:cNvSpPr>
            <a:spLocks noGrp="1"/>
          </p:cNvSpPr>
          <p:nvPr>
            <p:ph type="body" sz="quarter" idx="15"/>
          </p:nvPr>
        </p:nvSpPr>
        <p:spPr/>
        <p:txBody>
          <a:bodyPr/>
          <a:lstStyle/>
          <a:p>
            <a:endParaRPr lang="en-US"/>
          </a:p>
        </p:txBody>
      </p:sp>
      <p:sp>
        <p:nvSpPr>
          <p:cNvPr id="7" name="Text Placeholder 6"/>
          <p:cNvSpPr>
            <a:spLocks noGrp="1"/>
          </p:cNvSpPr>
          <p:nvPr>
            <p:ph type="body" sz="quarter" idx="16"/>
          </p:nvPr>
        </p:nvSpPr>
        <p:spPr/>
        <p:txBody>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3646906219"/>
              </p:ext>
            </p:extLst>
          </p:nvPr>
        </p:nvGraphicFramePr>
        <p:xfrm>
          <a:off x="4231341" y="1699194"/>
          <a:ext cx="2303930" cy="1906760"/>
        </p:xfrm>
        <a:graphic>
          <a:graphicData uri="http://schemas.openxmlformats.org/presentationml/2006/ole">
            <mc:AlternateContent xmlns:mc="http://schemas.openxmlformats.org/markup-compatibility/2006">
              <mc:Choice xmlns:v="urn:schemas-microsoft-com:vml" Requires="v">
                <p:oleObj spid="_x0000_s2112" r:id="rId4" imgW="6336508" imgH="5244444" progId="">
                  <p:embed/>
                </p:oleObj>
              </mc:Choice>
              <mc:Fallback>
                <p:oleObj r:id="rId4" imgW="6336508" imgH="5244444" progId="">
                  <p:embed/>
                  <p:pic>
                    <p:nvPicPr>
                      <p:cNvPr id="0" name="Picture 6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1341" y="1699194"/>
                        <a:ext cx="2303930" cy="19067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505344361"/>
              </p:ext>
            </p:extLst>
          </p:nvPr>
        </p:nvGraphicFramePr>
        <p:xfrm>
          <a:off x="6108005" y="2829393"/>
          <a:ext cx="2721442" cy="1787420"/>
        </p:xfrm>
        <a:graphic>
          <a:graphicData uri="http://schemas.openxmlformats.org/presentationml/2006/ole">
            <mc:AlternateContent xmlns:mc="http://schemas.openxmlformats.org/markup-compatibility/2006">
              <mc:Choice xmlns:v="urn:schemas-microsoft-com:vml" Requires="v">
                <p:oleObj spid="_x0000_s2113" r:id="rId6" imgW="6323810" imgH="4152381" progId="">
                  <p:embed/>
                </p:oleObj>
              </mc:Choice>
              <mc:Fallback>
                <p:oleObj r:id="rId6" imgW="6323810" imgH="4152381" progId="">
                  <p:embed/>
                  <p:pic>
                    <p:nvPicPr>
                      <p:cNvPr id="0" name="Picture 6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08005" y="2829393"/>
                        <a:ext cx="2721442" cy="17874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445433899"/>
              </p:ext>
            </p:extLst>
          </p:nvPr>
        </p:nvGraphicFramePr>
        <p:xfrm>
          <a:off x="4538749" y="4294058"/>
          <a:ext cx="2959753" cy="1981235"/>
        </p:xfrm>
        <a:graphic>
          <a:graphicData uri="http://schemas.openxmlformats.org/presentationml/2006/ole">
            <mc:AlternateContent xmlns:mc="http://schemas.openxmlformats.org/markup-compatibility/2006">
              <mc:Choice xmlns:v="urn:schemas-microsoft-com:vml" Requires="v">
                <p:oleObj spid="_x0000_s2114" r:id="rId8" imgW="6603175" imgH="4419048" progId="">
                  <p:embed/>
                </p:oleObj>
              </mc:Choice>
              <mc:Fallback>
                <p:oleObj r:id="rId8" imgW="6603175" imgH="4419048" progId="">
                  <p:embed/>
                  <p:pic>
                    <p:nvPicPr>
                      <p:cNvPr id="0" name="Picture 6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38749" y="4294058"/>
                        <a:ext cx="2959753" cy="198123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18420" y="3723103"/>
            <a:ext cx="2289384" cy="2335448"/>
          </a:xfrm>
          <a:prstGeom prst="rect">
            <a:avLst/>
          </a:prstGeom>
        </p:spPr>
      </p:pic>
    </p:spTree>
    <p:extLst>
      <p:ext uri="{BB962C8B-B14F-4D97-AF65-F5344CB8AC3E}">
        <p14:creationId xmlns:p14="http://schemas.microsoft.com/office/powerpoint/2010/main" val="42281573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223FABB-363A-4BBE-9208-5F426284ED12}" vid="{81B3687B-AA7C-4A34-801F-1A98BC953BE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Johnstone Master</Template>
  <TotalTime>282</TotalTime>
  <Words>1734</Words>
  <Application>Microsoft Office PowerPoint</Application>
  <PresentationFormat>On-screen Show (4:3)</PresentationFormat>
  <Paragraphs>146</Paragraphs>
  <Slides>20</Slides>
  <Notes>19</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0</vt:i4>
      </vt:variant>
      <vt:variant>
        <vt:lpstr>Slide Titles</vt:lpstr>
      </vt:variant>
      <vt:variant>
        <vt:i4>20</vt:i4>
      </vt:variant>
    </vt:vector>
  </HeadingPairs>
  <TitlesOfParts>
    <vt:vector size="28" baseType="lpstr">
      <vt:lpstr>Arial</vt:lpstr>
      <vt:lpstr>Calibri</vt:lpstr>
      <vt:lpstr>Calibri Light</vt:lpstr>
      <vt:lpstr>Open Sans</vt:lpstr>
      <vt:lpstr>Open Sans Light</vt:lpstr>
      <vt:lpstr>Open Sans Semibold</vt:lpstr>
      <vt:lpstr>Wingdings</vt:lpstr>
      <vt:lpstr>Office Theme</vt:lpstr>
      <vt:lpstr>PowerPoint Presentation</vt:lpstr>
      <vt:lpstr>Introduction</vt:lpstr>
      <vt:lpstr>Introduction</vt:lpstr>
      <vt:lpstr>Introduction</vt:lpstr>
      <vt:lpstr>Introduction</vt:lpstr>
      <vt:lpstr>Features and Benefits for Customers</vt:lpstr>
      <vt:lpstr>Features and Benefits for Customers</vt:lpstr>
      <vt:lpstr>Features and Benefits for Customers</vt:lpstr>
      <vt:lpstr>Features and Benefits for Customers</vt:lpstr>
      <vt:lpstr>Features and Benefits for Customers</vt:lpstr>
      <vt:lpstr>Features and Benefits for Customers</vt:lpstr>
      <vt:lpstr>Features and Benefits for Customers</vt:lpstr>
      <vt:lpstr>Features and Benefits for Customers</vt:lpstr>
      <vt:lpstr>Features and Benefits for Customers</vt:lpstr>
      <vt:lpstr>Features and Benefits for Customers</vt:lpstr>
      <vt:lpstr>Benefits to You</vt:lpstr>
      <vt:lpstr>Selling Tips</vt:lpstr>
      <vt:lpstr>Selling Tips</vt:lpstr>
      <vt:lpstr>Selling Tips</vt:lpstr>
      <vt:lpstr>Selling Tips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dflanagin</dc:creator>
  <cp:lastModifiedBy>owner</cp:lastModifiedBy>
  <cp:revision>40</cp:revision>
  <dcterms:created xsi:type="dcterms:W3CDTF">2017-02-27T16:52:08Z</dcterms:created>
  <dcterms:modified xsi:type="dcterms:W3CDTF">2017-06-09T00:53:46Z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6C3DE27C-D785-439A-A121-F21BB544A874</vt:lpwstr>
  </property>
  <property fmtid="{D5CDD505-2E9C-101B-9397-08002B2CF9AE}" pid="3" name="ArticulatePath">
    <vt:lpwstr>Presentation1</vt:lpwstr>
  </property>
</Properties>
</file>